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4"/>
  </p:notesMasterIdLst>
  <p:sldIdLst>
    <p:sldId id="256" r:id="rId3"/>
    <p:sldId id="257" r:id="rId5"/>
    <p:sldId id="258" r:id="rId6"/>
    <p:sldId id="259" r:id="rId7"/>
    <p:sldId id="260" r:id="rId8"/>
    <p:sldId id="261" r:id="rId9"/>
    <p:sldId id="262" r:id="rId10"/>
    <p:sldId id="263" r:id="rId11"/>
    <p:sldId id="264" r:id="rId12"/>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 Type="http://schemas.openxmlformats.org/officeDocument/2006/relationships/theme" Target="theme/theme1.xml"/><Relationship Id="rId15" Type="http://schemas.openxmlformats.org/officeDocument/2006/relationships/tableStyles" Target="tableStyles.xml"/><Relationship Id="rId14" Type="http://schemas.openxmlformats.org/officeDocument/2006/relationships/viewProps" Target="viewProps.xml"/><Relationship Id="rId13" Type="http://schemas.openxmlformats.org/officeDocument/2006/relationships/presProps" Target="presProps.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1.png"/></Relationships>
</file>

<file path=ppt/slides/_rels/slide2.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1.xml"/><Relationship Id="rId2" Type="http://schemas.openxmlformats.org/officeDocument/2006/relationships/image" Target="../media/image3.png"/><Relationship Id="rId1"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4.xml.rels><?xml version="1.0" encoding="UTF-8" standalone="yes"?>
<Relationships xmlns="http://schemas.openxmlformats.org/package/2006/relationships"><Relationship Id="rId7" Type="http://schemas.openxmlformats.org/officeDocument/2006/relationships/notesSlide" Target="../notesSlides/notesSlide4.xml"/><Relationship Id="rId6"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1.png"/></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1.xml"/><Relationship Id="rId2" Type="http://schemas.openxmlformats.org/officeDocument/2006/relationships/image" Target="../media/image8.png"/><Relationship Id="rId1" Type="http://schemas.openxmlformats.org/officeDocument/2006/relationships/image" Target="../media/image1.png"/></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1.xml"/><Relationship Id="rId2" Type="http://schemas.openxmlformats.org/officeDocument/2006/relationships/image" Target="../media/image9.png"/><Relationship Id="rId1" Type="http://schemas.openxmlformats.org/officeDocument/2006/relationships/image" Target="../media/image1.png"/></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1.xml"/><Relationship Id="rId2" Type="http://schemas.openxmlformats.org/officeDocument/2006/relationships/image" Target="../media/image10.png"/><Relationship Id="rId1" Type="http://schemas.openxmlformats.org/officeDocument/2006/relationships/image" Target="../media/image1.png"/></Relationships>
</file>

<file path=ppt/slides/_rels/slide8.xml.rels><?xml version="1.0" encoding="UTF-8" standalone="yes"?>
<Relationships xmlns="http://schemas.openxmlformats.org/package/2006/relationships"><Relationship Id="rId7" Type="http://schemas.openxmlformats.org/officeDocument/2006/relationships/notesSlide" Target="../notesSlides/notesSlide8.xml"/><Relationship Id="rId6" Type="http://schemas.openxmlformats.org/officeDocument/2006/relationships/slideLayout" Target="../slideLayouts/slideLayout1.xml"/><Relationship Id="rId5" Type="http://schemas.openxmlformats.org/officeDocument/2006/relationships/image" Target="../media/image14.png"/><Relationship Id="rId4" Type="http://schemas.openxmlformats.org/officeDocument/2006/relationships/image" Target="../media/image13.png"/><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image" Target="../media/image1.png"/></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1.xml"/><Relationship Id="rId2" Type="http://schemas.openxmlformats.org/officeDocument/2006/relationships/image" Target="../media/image15.png"/><Relationship Id="rId1"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75000"/>
            </a:srgbClr>
          </a:solidFill>
        </p:spPr>
      </p:sp>
      <p:pic>
        <p:nvPicPr>
          <p:cNvPr id="4" name="Image 1" descr="preencoded.png"/>
          <p:cNvPicPr>
            <a:picLocks noChangeAspect="1"/>
          </p:cNvPicPr>
          <p:nvPr/>
        </p:nvPicPr>
        <p:blipFill>
          <a:blip r:embed="rId2"/>
          <a:stretch>
            <a:fillRect/>
          </a:stretch>
        </p:blipFill>
        <p:spPr>
          <a:xfrm>
            <a:off x="9144000" y="0"/>
            <a:ext cx="5486400" cy="8229600"/>
          </a:xfrm>
          <a:prstGeom prst="rect">
            <a:avLst/>
          </a:prstGeom>
        </p:spPr>
      </p:pic>
      <p:sp>
        <p:nvSpPr>
          <p:cNvPr id="5" name="Text 1"/>
          <p:cNvSpPr/>
          <p:nvPr/>
        </p:nvSpPr>
        <p:spPr>
          <a:xfrm>
            <a:off x="604837" y="917853"/>
            <a:ext cx="7934325" cy="3921919"/>
          </a:xfrm>
          <a:prstGeom prst="rect">
            <a:avLst/>
          </a:prstGeom>
          <a:noFill/>
        </p:spPr>
        <p:txBody>
          <a:bodyPr wrap="square" rtlCol="0" anchor="t"/>
          <a:lstStyle/>
          <a:p>
            <a:pPr marL="0" indent="0">
              <a:lnSpc>
                <a:spcPts val="6175"/>
              </a:lnSpc>
              <a:buNone/>
            </a:pPr>
            <a:r>
              <a:rPr lang="en-US" sz="4940" dirty="0">
                <a:solidFill>
                  <a:srgbClr val="FAEBEB"/>
                </a:solidFill>
                <a:latin typeface="Dela Gothic One" pitchFamily="34" charset="0"/>
                <a:ea typeface="Dela Gothic One" pitchFamily="34" charset="-122"/>
                <a:cs typeface="Dela Gothic One" pitchFamily="34" charset="-120"/>
              </a:rPr>
              <a:t>The Importance of the Zulu Reed Dance and Gender Awareness in African Society</a:t>
            </a:r>
            <a:endParaRPr lang="en-US" sz="4940" dirty="0"/>
          </a:p>
        </p:txBody>
      </p:sp>
      <p:sp>
        <p:nvSpPr>
          <p:cNvPr id="6" name="Text 2"/>
          <p:cNvSpPr/>
          <p:nvPr/>
        </p:nvSpPr>
        <p:spPr>
          <a:xfrm>
            <a:off x="604837" y="5098971"/>
            <a:ext cx="7934325" cy="2212657"/>
          </a:xfrm>
          <a:prstGeom prst="rect">
            <a:avLst/>
          </a:prstGeom>
          <a:noFill/>
        </p:spPr>
        <p:txBody>
          <a:bodyPr wrap="square" rtlCol="0" anchor="t"/>
          <a:lstStyle/>
          <a:p>
            <a:pPr marL="0" indent="0">
              <a:lnSpc>
                <a:spcPts val="2175"/>
              </a:lnSpc>
              <a:buNone/>
            </a:pPr>
            <a:r>
              <a:rPr lang="en-US" sz="1360" dirty="0">
                <a:solidFill>
                  <a:srgbClr val="FFE5E5"/>
                </a:solidFill>
                <a:latin typeface="DM Sans" pitchFamily="34" charset="0"/>
                <a:ea typeface="DM Sans" pitchFamily="34" charset="-122"/>
                <a:cs typeface="DM Sans" pitchFamily="34" charset="-120"/>
              </a:rPr>
              <a:t>The Zulu Reed Dance, or Umkhosi Womhlanga, is one of South Africa's most celebrated cultural events, showcasing the rich traditions and social structures of the Zulu people. Held annually, this festival marks a significant rite of passage for young Zulu girls, symbolizing their transition from adolescence to womanhood. The Reed Dance is a profound expression of cultural heritage, social cohesion, and communal values. However, this tradition also presents an opportunity to explore gender dynamics and highlight the importance of gender awareness within African societies. This essay delves into the significance of the Reed Dance and discusses the need for gender awareness to foster inclusivity and equality within the cultural framework.</a:t>
            </a:r>
            <a:endParaRPr lang="en-US" sz="136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75000"/>
            </a:srgbClr>
          </a:solidFill>
        </p:spPr>
      </p:sp>
      <p:pic>
        <p:nvPicPr>
          <p:cNvPr id="4" name="Image 1" descr="preencoded.png"/>
          <p:cNvPicPr>
            <a:picLocks noChangeAspect="1"/>
          </p:cNvPicPr>
          <p:nvPr/>
        </p:nvPicPr>
        <p:blipFill>
          <a:blip r:embed="rId2"/>
          <a:stretch>
            <a:fillRect/>
          </a:stretch>
        </p:blipFill>
        <p:spPr>
          <a:xfrm>
            <a:off x="9144000" y="0"/>
            <a:ext cx="5486400" cy="8229600"/>
          </a:xfrm>
          <a:prstGeom prst="rect">
            <a:avLst/>
          </a:prstGeom>
        </p:spPr>
      </p:pic>
      <p:sp>
        <p:nvSpPr>
          <p:cNvPr id="5" name="Text 1"/>
          <p:cNvSpPr/>
          <p:nvPr/>
        </p:nvSpPr>
        <p:spPr>
          <a:xfrm>
            <a:off x="604837" y="711279"/>
            <a:ext cx="7934325" cy="1137047"/>
          </a:xfrm>
          <a:prstGeom prst="rect">
            <a:avLst/>
          </a:prstGeom>
          <a:noFill/>
        </p:spPr>
        <p:txBody>
          <a:bodyPr wrap="square" rtlCol="0" anchor="t"/>
          <a:lstStyle/>
          <a:p>
            <a:pPr marL="0" indent="0">
              <a:lnSpc>
                <a:spcPts val="4475"/>
              </a:lnSpc>
              <a:buNone/>
            </a:pPr>
            <a:r>
              <a:rPr lang="en-US" sz="3580" dirty="0">
                <a:solidFill>
                  <a:srgbClr val="FAEBEB"/>
                </a:solidFill>
                <a:latin typeface="Dela Gothic One" pitchFamily="34" charset="0"/>
                <a:ea typeface="Dela Gothic One" pitchFamily="34" charset="-122"/>
                <a:cs typeface="Dela Gothic One" pitchFamily="34" charset="-120"/>
              </a:rPr>
              <a:t>Cultural Significance of the Zulu Reed Dance</a:t>
            </a:r>
            <a:endParaRPr lang="en-US" sz="3580" dirty="0"/>
          </a:p>
        </p:txBody>
      </p:sp>
      <p:sp>
        <p:nvSpPr>
          <p:cNvPr id="6" name="Shape 2"/>
          <p:cNvSpPr/>
          <p:nvPr/>
        </p:nvSpPr>
        <p:spPr>
          <a:xfrm>
            <a:off x="604837" y="2301835"/>
            <a:ext cx="388739" cy="388739"/>
          </a:xfrm>
          <a:prstGeom prst="roundRect">
            <a:avLst>
              <a:gd name="adj" fmla="val 18672"/>
            </a:avLst>
          </a:prstGeom>
          <a:solidFill>
            <a:srgbClr val="740B0B"/>
          </a:solidFill>
          <a:ln w="7620">
            <a:solidFill>
              <a:srgbClr val="8D2424"/>
            </a:solidFill>
            <a:prstDash val="solid"/>
          </a:ln>
        </p:spPr>
      </p:sp>
      <p:sp>
        <p:nvSpPr>
          <p:cNvPr id="7" name="Text 3"/>
          <p:cNvSpPr/>
          <p:nvPr/>
        </p:nvSpPr>
        <p:spPr>
          <a:xfrm>
            <a:off x="718899" y="2359700"/>
            <a:ext cx="160496" cy="272891"/>
          </a:xfrm>
          <a:prstGeom prst="rect">
            <a:avLst/>
          </a:prstGeom>
          <a:noFill/>
        </p:spPr>
        <p:txBody>
          <a:bodyPr wrap="none" rtlCol="0" anchor="t"/>
          <a:lstStyle/>
          <a:p>
            <a:pPr marL="0" indent="0" algn="ctr">
              <a:lnSpc>
                <a:spcPts val="2150"/>
              </a:lnSpc>
              <a:buNone/>
            </a:pPr>
            <a:r>
              <a:rPr lang="en-US" sz="2150" dirty="0">
                <a:solidFill>
                  <a:srgbClr val="FFE5E5"/>
                </a:solidFill>
                <a:latin typeface="Dela Gothic One" pitchFamily="34" charset="0"/>
                <a:ea typeface="Dela Gothic One" pitchFamily="34" charset="-122"/>
                <a:cs typeface="Dela Gothic One" pitchFamily="34" charset="-120"/>
              </a:rPr>
              <a:t>1</a:t>
            </a:r>
            <a:endParaRPr lang="en-US" sz="2150" dirty="0"/>
          </a:p>
        </p:txBody>
      </p:sp>
      <p:sp>
        <p:nvSpPr>
          <p:cNvPr id="8" name="Text 4"/>
          <p:cNvSpPr/>
          <p:nvPr/>
        </p:nvSpPr>
        <p:spPr>
          <a:xfrm>
            <a:off x="1166336" y="2301835"/>
            <a:ext cx="3416260" cy="284202"/>
          </a:xfrm>
          <a:prstGeom prst="rect">
            <a:avLst/>
          </a:prstGeom>
          <a:noFill/>
        </p:spPr>
        <p:txBody>
          <a:bodyPr wrap="none" rtlCol="0" anchor="t"/>
          <a:lstStyle/>
          <a:p>
            <a:pPr marL="0" indent="0">
              <a:lnSpc>
                <a:spcPts val="2240"/>
              </a:lnSpc>
              <a:buNone/>
            </a:pPr>
            <a:r>
              <a:rPr lang="en-US" sz="1790" dirty="0">
                <a:solidFill>
                  <a:srgbClr val="FFE5E5"/>
                </a:solidFill>
                <a:latin typeface="Dela Gothic One" pitchFamily="34" charset="0"/>
                <a:ea typeface="Dela Gothic One" pitchFamily="34" charset="-122"/>
                <a:cs typeface="Dela Gothic One" pitchFamily="34" charset="-120"/>
              </a:rPr>
              <a:t>Preservation of Tradition</a:t>
            </a:r>
            <a:endParaRPr lang="en-US" sz="1790" dirty="0"/>
          </a:p>
        </p:txBody>
      </p:sp>
      <p:sp>
        <p:nvSpPr>
          <p:cNvPr id="9" name="Text 5"/>
          <p:cNvSpPr/>
          <p:nvPr/>
        </p:nvSpPr>
        <p:spPr>
          <a:xfrm>
            <a:off x="1166336" y="2689622"/>
            <a:ext cx="7372826" cy="1106329"/>
          </a:xfrm>
          <a:prstGeom prst="rect">
            <a:avLst/>
          </a:prstGeom>
          <a:noFill/>
        </p:spPr>
        <p:txBody>
          <a:bodyPr wrap="square" rtlCol="0" anchor="t"/>
          <a:lstStyle/>
          <a:p>
            <a:pPr marL="0" indent="0">
              <a:lnSpc>
                <a:spcPts val="2175"/>
              </a:lnSpc>
              <a:buNone/>
            </a:pPr>
            <a:r>
              <a:rPr lang="en-US" sz="1360" dirty="0">
                <a:solidFill>
                  <a:srgbClr val="FFE5E5"/>
                </a:solidFill>
                <a:latin typeface="DM Sans" pitchFamily="34" charset="0"/>
                <a:ea typeface="DM Sans" pitchFamily="34" charset="-122"/>
                <a:cs typeface="DM Sans" pitchFamily="34" charset="-120"/>
              </a:rPr>
              <a:t>The Reed Dance is a key mechanism for preserving and transmitting Zulu cultural values and practices. Through this festival, traditional stories, customs, and social norms are passed down from generation to generation. It reinforces the importance of communal values, respect for elders, and adherence to cultural rituals.</a:t>
            </a:r>
            <a:endParaRPr lang="en-US" sz="1360" dirty="0"/>
          </a:p>
        </p:txBody>
      </p:sp>
      <p:sp>
        <p:nvSpPr>
          <p:cNvPr id="10" name="Shape 6"/>
          <p:cNvSpPr/>
          <p:nvPr/>
        </p:nvSpPr>
        <p:spPr>
          <a:xfrm>
            <a:off x="604837" y="4163020"/>
            <a:ext cx="388739" cy="388739"/>
          </a:xfrm>
          <a:prstGeom prst="roundRect">
            <a:avLst>
              <a:gd name="adj" fmla="val 18672"/>
            </a:avLst>
          </a:prstGeom>
          <a:solidFill>
            <a:srgbClr val="740B0B"/>
          </a:solidFill>
          <a:ln w="7620">
            <a:solidFill>
              <a:srgbClr val="8D2424"/>
            </a:solidFill>
            <a:prstDash val="solid"/>
          </a:ln>
        </p:spPr>
      </p:sp>
      <p:sp>
        <p:nvSpPr>
          <p:cNvPr id="11" name="Text 7"/>
          <p:cNvSpPr/>
          <p:nvPr/>
        </p:nvSpPr>
        <p:spPr>
          <a:xfrm>
            <a:off x="685324" y="4220885"/>
            <a:ext cx="227767" cy="272891"/>
          </a:xfrm>
          <a:prstGeom prst="rect">
            <a:avLst/>
          </a:prstGeom>
          <a:noFill/>
        </p:spPr>
        <p:txBody>
          <a:bodyPr wrap="none" rtlCol="0" anchor="t"/>
          <a:lstStyle/>
          <a:p>
            <a:pPr marL="0" indent="0" algn="ctr">
              <a:lnSpc>
                <a:spcPts val="2150"/>
              </a:lnSpc>
              <a:buNone/>
            </a:pPr>
            <a:r>
              <a:rPr lang="en-US" sz="2150" dirty="0">
                <a:solidFill>
                  <a:srgbClr val="FFE5E5"/>
                </a:solidFill>
                <a:latin typeface="Dela Gothic One" pitchFamily="34" charset="0"/>
                <a:ea typeface="Dela Gothic One" pitchFamily="34" charset="-122"/>
                <a:cs typeface="Dela Gothic One" pitchFamily="34" charset="-120"/>
              </a:rPr>
              <a:t>2</a:t>
            </a:r>
            <a:endParaRPr lang="en-US" sz="2150" dirty="0"/>
          </a:p>
        </p:txBody>
      </p:sp>
      <p:sp>
        <p:nvSpPr>
          <p:cNvPr id="12" name="Text 8"/>
          <p:cNvSpPr/>
          <p:nvPr/>
        </p:nvSpPr>
        <p:spPr>
          <a:xfrm>
            <a:off x="1166336" y="4163020"/>
            <a:ext cx="2273856" cy="284202"/>
          </a:xfrm>
          <a:prstGeom prst="rect">
            <a:avLst/>
          </a:prstGeom>
          <a:noFill/>
        </p:spPr>
        <p:txBody>
          <a:bodyPr wrap="none" rtlCol="0" anchor="t"/>
          <a:lstStyle/>
          <a:p>
            <a:pPr marL="0" indent="0">
              <a:lnSpc>
                <a:spcPts val="2240"/>
              </a:lnSpc>
              <a:buNone/>
            </a:pPr>
            <a:r>
              <a:rPr lang="en-US" sz="1790" dirty="0">
                <a:solidFill>
                  <a:srgbClr val="FFE5E5"/>
                </a:solidFill>
                <a:latin typeface="Dela Gothic One" pitchFamily="34" charset="0"/>
                <a:ea typeface="Dela Gothic One" pitchFamily="34" charset="-122"/>
                <a:cs typeface="Dela Gothic One" pitchFamily="34" charset="-120"/>
              </a:rPr>
              <a:t>Social Cohesion</a:t>
            </a:r>
            <a:endParaRPr lang="en-US" sz="1790" dirty="0"/>
          </a:p>
        </p:txBody>
      </p:sp>
      <p:sp>
        <p:nvSpPr>
          <p:cNvPr id="13" name="Text 9"/>
          <p:cNvSpPr/>
          <p:nvPr/>
        </p:nvSpPr>
        <p:spPr>
          <a:xfrm>
            <a:off x="1166336" y="4550807"/>
            <a:ext cx="7372826" cy="1106329"/>
          </a:xfrm>
          <a:prstGeom prst="rect">
            <a:avLst/>
          </a:prstGeom>
          <a:noFill/>
        </p:spPr>
        <p:txBody>
          <a:bodyPr wrap="square" rtlCol="0" anchor="t"/>
          <a:lstStyle/>
          <a:p>
            <a:pPr marL="0" indent="0">
              <a:lnSpc>
                <a:spcPts val="2175"/>
              </a:lnSpc>
              <a:buNone/>
            </a:pPr>
            <a:r>
              <a:rPr lang="en-US" sz="1360" dirty="0">
                <a:solidFill>
                  <a:srgbClr val="FFE5E5"/>
                </a:solidFill>
                <a:latin typeface="DM Sans" pitchFamily="34" charset="0"/>
                <a:ea typeface="DM Sans" pitchFamily="34" charset="-122"/>
                <a:cs typeface="DM Sans" pitchFamily="34" charset="-120"/>
              </a:rPr>
              <a:t>The Reed Dance serves as a unifying event for the Zulu community. It brings together individuals from various regions to participate in a shared cultural experience, strengthening community bonds and fostering a sense of collective identity. The festival also plays a role in reinforcing social hierarchies and communal responsibilities.</a:t>
            </a:r>
            <a:endParaRPr lang="en-US" sz="1360" dirty="0"/>
          </a:p>
        </p:txBody>
      </p:sp>
      <p:sp>
        <p:nvSpPr>
          <p:cNvPr id="14" name="Shape 10"/>
          <p:cNvSpPr/>
          <p:nvPr/>
        </p:nvSpPr>
        <p:spPr>
          <a:xfrm>
            <a:off x="604837" y="6024205"/>
            <a:ext cx="388739" cy="388739"/>
          </a:xfrm>
          <a:prstGeom prst="roundRect">
            <a:avLst>
              <a:gd name="adj" fmla="val 18672"/>
            </a:avLst>
          </a:prstGeom>
          <a:solidFill>
            <a:srgbClr val="740B0B"/>
          </a:solidFill>
          <a:ln w="7620">
            <a:solidFill>
              <a:srgbClr val="8D2424"/>
            </a:solidFill>
            <a:prstDash val="solid"/>
          </a:ln>
        </p:spPr>
      </p:sp>
      <p:sp>
        <p:nvSpPr>
          <p:cNvPr id="15" name="Text 11"/>
          <p:cNvSpPr/>
          <p:nvPr/>
        </p:nvSpPr>
        <p:spPr>
          <a:xfrm>
            <a:off x="679013" y="6082070"/>
            <a:ext cx="240387" cy="272891"/>
          </a:xfrm>
          <a:prstGeom prst="rect">
            <a:avLst/>
          </a:prstGeom>
          <a:noFill/>
        </p:spPr>
        <p:txBody>
          <a:bodyPr wrap="none" rtlCol="0" anchor="t"/>
          <a:lstStyle/>
          <a:p>
            <a:pPr marL="0" indent="0" algn="ctr">
              <a:lnSpc>
                <a:spcPts val="2150"/>
              </a:lnSpc>
              <a:buNone/>
            </a:pPr>
            <a:r>
              <a:rPr lang="en-US" sz="2150" dirty="0">
                <a:solidFill>
                  <a:srgbClr val="FFE5E5"/>
                </a:solidFill>
                <a:latin typeface="Dela Gothic One" pitchFamily="34" charset="0"/>
                <a:ea typeface="Dela Gothic One" pitchFamily="34" charset="-122"/>
                <a:cs typeface="Dela Gothic One" pitchFamily="34" charset="-120"/>
              </a:rPr>
              <a:t>3</a:t>
            </a:r>
            <a:endParaRPr lang="en-US" sz="2150" dirty="0"/>
          </a:p>
        </p:txBody>
      </p:sp>
      <p:sp>
        <p:nvSpPr>
          <p:cNvPr id="16" name="Text 12"/>
          <p:cNvSpPr/>
          <p:nvPr/>
        </p:nvSpPr>
        <p:spPr>
          <a:xfrm>
            <a:off x="1166336" y="6024205"/>
            <a:ext cx="2273856" cy="284202"/>
          </a:xfrm>
          <a:prstGeom prst="rect">
            <a:avLst/>
          </a:prstGeom>
          <a:noFill/>
        </p:spPr>
        <p:txBody>
          <a:bodyPr wrap="none" rtlCol="0" anchor="t"/>
          <a:lstStyle/>
          <a:p>
            <a:pPr marL="0" indent="0">
              <a:lnSpc>
                <a:spcPts val="2240"/>
              </a:lnSpc>
              <a:buNone/>
            </a:pPr>
            <a:r>
              <a:rPr lang="en-US" sz="1790" dirty="0">
                <a:solidFill>
                  <a:srgbClr val="FFE5E5"/>
                </a:solidFill>
                <a:latin typeface="Dela Gothic One" pitchFamily="34" charset="0"/>
                <a:ea typeface="Dela Gothic One" pitchFamily="34" charset="-122"/>
                <a:cs typeface="Dela Gothic One" pitchFamily="34" charset="-120"/>
              </a:rPr>
              <a:t>Rite of Passage</a:t>
            </a:r>
            <a:endParaRPr lang="en-US" sz="1790" dirty="0"/>
          </a:p>
        </p:txBody>
      </p:sp>
      <p:sp>
        <p:nvSpPr>
          <p:cNvPr id="17" name="Text 13"/>
          <p:cNvSpPr/>
          <p:nvPr/>
        </p:nvSpPr>
        <p:spPr>
          <a:xfrm>
            <a:off x="1166336" y="6411992"/>
            <a:ext cx="7372826" cy="1106329"/>
          </a:xfrm>
          <a:prstGeom prst="rect">
            <a:avLst/>
          </a:prstGeom>
          <a:noFill/>
        </p:spPr>
        <p:txBody>
          <a:bodyPr wrap="square" rtlCol="0" anchor="t"/>
          <a:lstStyle/>
          <a:p>
            <a:pPr marL="0" indent="0">
              <a:lnSpc>
                <a:spcPts val="2175"/>
              </a:lnSpc>
              <a:buNone/>
            </a:pPr>
            <a:r>
              <a:rPr lang="en-US" sz="1360" dirty="0">
                <a:solidFill>
                  <a:srgbClr val="FFE5E5"/>
                </a:solidFill>
                <a:latin typeface="DM Sans" pitchFamily="34" charset="0"/>
                <a:ea typeface="DM Sans" pitchFamily="34" charset="-122"/>
                <a:cs typeface="DM Sans" pitchFamily="34" charset="-120"/>
              </a:rPr>
              <a:t>For the young women participating in the Reed Dance, the festival represents a significant rite of passage. It marks their transition from childhood to adulthood and signifies their readiness to take on new roles and responsibilities within the community. The ceremony highlights the value placed on maturity, respect, and social contributions.</a:t>
            </a:r>
            <a:endParaRPr lang="en-US" sz="136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75000"/>
            </a:srgbClr>
          </a:solidFill>
        </p:spPr>
      </p:sp>
      <p:sp>
        <p:nvSpPr>
          <p:cNvPr id="4" name="Text 1"/>
          <p:cNvSpPr/>
          <p:nvPr/>
        </p:nvSpPr>
        <p:spPr>
          <a:xfrm>
            <a:off x="842963" y="860703"/>
            <a:ext cx="12944475" cy="1584722"/>
          </a:xfrm>
          <a:prstGeom prst="rect">
            <a:avLst/>
          </a:prstGeom>
          <a:noFill/>
        </p:spPr>
        <p:txBody>
          <a:bodyPr wrap="square" rtlCol="0" anchor="t"/>
          <a:lstStyle/>
          <a:p>
            <a:pPr marL="0" indent="0">
              <a:lnSpc>
                <a:spcPts val="6240"/>
              </a:lnSpc>
              <a:buNone/>
            </a:pPr>
            <a:r>
              <a:rPr lang="en-US" sz="4990" dirty="0">
                <a:solidFill>
                  <a:srgbClr val="FAEBEB"/>
                </a:solidFill>
                <a:latin typeface="Dela Gothic One" pitchFamily="34" charset="0"/>
                <a:ea typeface="Dela Gothic One" pitchFamily="34" charset="-122"/>
                <a:cs typeface="Dela Gothic One" pitchFamily="34" charset="-120"/>
              </a:rPr>
              <a:t>Gender Awareness in the Context of the Reed Dance</a:t>
            </a:r>
            <a:endParaRPr lang="en-US" sz="4990" dirty="0"/>
          </a:p>
        </p:txBody>
      </p:sp>
      <p:sp>
        <p:nvSpPr>
          <p:cNvPr id="5" name="Text 2"/>
          <p:cNvSpPr/>
          <p:nvPr/>
        </p:nvSpPr>
        <p:spPr>
          <a:xfrm>
            <a:off x="842963" y="3047524"/>
            <a:ext cx="4664393" cy="396121"/>
          </a:xfrm>
          <a:prstGeom prst="rect">
            <a:avLst/>
          </a:prstGeom>
          <a:noFill/>
        </p:spPr>
        <p:txBody>
          <a:bodyPr wrap="none" rtlCol="0" anchor="t"/>
          <a:lstStyle/>
          <a:p>
            <a:pPr marL="0" indent="0">
              <a:lnSpc>
                <a:spcPts val="3120"/>
              </a:lnSpc>
              <a:buNone/>
            </a:pPr>
            <a:r>
              <a:rPr lang="en-US" sz="2495" dirty="0">
                <a:solidFill>
                  <a:srgbClr val="FAEBEB"/>
                </a:solidFill>
                <a:latin typeface="Dela Gothic One" pitchFamily="34" charset="0"/>
                <a:ea typeface="Dela Gothic One" pitchFamily="34" charset="-122"/>
                <a:cs typeface="Dela Gothic One" pitchFamily="34" charset="-120"/>
              </a:rPr>
              <a:t>Traditional Gender Roles</a:t>
            </a:r>
            <a:endParaRPr lang="en-US" sz="2495" dirty="0"/>
          </a:p>
        </p:txBody>
      </p:sp>
      <p:sp>
        <p:nvSpPr>
          <p:cNvPr id="6" name="Text 3"/>
          <p:cNvSpPr/>
          <p:nvPr/>
        </p:nvSpPr>
        <p:spPr>
          <a:xfrm>
            <a:off x="842963" y="3684508"/>
            <a:ext cx="6178391" cy="3467576"/>
          </a:xfrm>
          <a:prstGeom prst="rect">
            <a:avLst/>
          </a:prstGeom>
          <a:noFill/>
        </p:spPr>
        <p:txBody>
          <a:bodyPr wrap="square" rtlCol="0" anchor="t"/>
          <a:lstStyle/>
          <a:p>
            <a:pPr marL="0" indent="0">
              <a:lnSpc>
                <a:spcPts val="3035"/>
              </a:lnSpc>
              <a:buNone/>
            </a:pPr>
            <a:r>
              <a:rPr lang="en-US" sz="1895" dirty="0">
                <a:solidFill>
                  <a:srgbClr val="FFE5E5"/>
                </a:solidFill>
                <a:latin typeface="DM Sans" pitchFamily="34" charset="0"/>
                <a:ea typeface="DM Sans" pitchFamily="34" charset="-122"/>
                <a:cs typeface="DM Sans" pitchFamily="34" charset="-120"/>
              </a:rPr>
              <a:t>The Reed Dance reflects traditional Zulu gender roles, where women are celebrated for their purity and readiness to assume domestic and communal responsibilities. While the festival honors young women, it also reinforces specific expectations related to femininity and social conduct. Gender awareness involves critically examining these roles and considering how they impact women's opportunities and freedoms.</a:t>
            </a:r>
            <a:endParaRPr lang="en-US" sz="1895" dirty="0"/>
          </a:p>
        </p:txBody>
      </p:sp>
      <p:sp>
        <p:nvSpPr>
          <p:cNvPr id="7" name="Text 4"/>
          <p:cNvSpPr/>
          <p:nvPr/>
        </p:nvSpPr>
        <p:spPr>
          <a:xfrm>
            <a:off x="7616666" y="3047524"/>
            <a:ext cx="6025753" cy="396121"/>
          </a:xfrm>
          <a:prstGeom prst="rect">
            <a:avLst/>
          </a:prstGeom>
          <a:noFill/>
        </p:spPr>
        <p:txBody>
          <a:bodyPr wrap="none" rtlCol="0" anchor="t"/>
          <a:lstStyle/>
          <a:p>
            <a:pPr marL="0" indent="0">
              <a:lnSpc>
                <a:spcPts val="3120"/>
              </a:lnSpc>
              <a:buNone/>
            </a:pPr>
            <a:r>
              <a:rPr lang="en-US" sz="2495" dirty="0">
                <a:solidFill>
                  <a:srgbClr val="FAEBEB"/>
                </a:solidFill>
                <a:latin typeface="Dela Gothic One" pitchFamily="34" charset="0"/>
                <a:ea typeface="Dela Gothic One" pitchFamily="34" charset="-122"/>
                <a:cs typeface="Dela Gothic One" pitchFamily="34" charset="-120"/>
              </a:rPr>
              <a:t>Opportunities for Empowerment</a:t>
            </a:r>
            <a:endParaRPr lang="en-US" sz="2495" dirty="0"/>
          </a:p>
        </p:txBody>
      </p:sp>
      <p:sp>
        <p:nvSpPr>
          <p:cNvPr id="8" name="Text 5"/>
          <p:cNvSpPr/>
          <p:nvPr/>
        </p:nvSpPr>
        <p:spPr>
          <a:xfrm>
            <a:off x="7616666" y="3684508"/>
            <a:ext cx="6178391" cy="3467576"/>
          </a:xfrm>
          <a:prstGeom prst="rect">
            <a:avLst/>
          </a:prstGeom>
          <a:noFill/>
        </p:spPr>
        <p:txBody>
          <a:bodyPr wrap="square" rtlCol="0" anchor="t"/>
          <a:lstStyle/>
          <a:p>
            <a:pPr marL="0" indent="0">
              <a:lnSpc>
                <a:spcPts val="3035"/>
              </a:lnSpc>
              <a:buNone/>
            </a:pPr>
            <a:r>
              <a:rPr lang="en-US" sz="1895" dirty="0">
                <a:solidFill>
                  <a:srgbClr val="FFE5E5"/>
                </a:solidFill>
                <a:latin typeface="DM Sans" pitchFamily="34" charset="0"/>
                <a:ea typeface="DM Sans" pitchFamily="34" charset="-122"/>
                <a:cs typeface="DM Sans" pitchFamily="34" charset="-120"/>
              </a:rPr>
              <a:t>The Reed Dance can be an opportunity to address gender disparities by promoting the empowerment of young women. While the festival celebrates their transition to adulthood, integrating gender awareness can ensure that women are also encouraged to pursue education, leadership roles, and career opportunities. Recognizing the contributions of women beyond traditional roles supports a more inclusive and equitable society.</a:t>
            </a:r>
            <a:endParaRPr lang="en-US" sz="1895"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75000"/>
            </a:srgbClr>
          </a:solidFill>
        </p:spPr>
      </p:sp>
      <p:pic>
        <p:nvPicPr>
          <p:cNvPr id="4" name="Image 1" descr="preencoded.png"/>
          <p:cNvPicPr>
            <a:picLocks noChangeAspect="1"/>
          </p:cNvPicPr>
          <p:nvPr/>
        </p:nvPicPr>
        <p:blipFill>
          <a:blip r:embed="rId2"/>
          <a:stretch>
            <a:fillRect/>
          </a:stretch>
        </p:blipFill>
        <p:spPr>
          <a:xfrm>
            <a:off x="9144000" y="0"/>
            <a:ext cx="5486400" cy="8229600"/>
          </a:xfrm>
          <a:prstGeom prst="rect">
            <a:avLst/>
          </a:prstGeom>
        </p:spPr>
      </p:pic>
      <p:sp>
        <p:nvSpPr>
          <p:cNvPr id="5" name="Text 1"/>
          <p:cNvSpPr/>
          <p:nvPr/>
        </p:nvSpPr>
        <p:spPr>
          <a:xfrm>
            <a:off x="680680" y="1214080"/>
            <a:ext cx="7528084" cy="639723"/>
          </a:xfrm>
          <a:prstGeom prst="rect">
            <a:avLst/>
          </a:prstGeom>
          <a:noFill/>
        </p:spPr>
        <p:txBody>
          <a:bodyPr wrap="none" rtlCol="0" anchor="t"/>
          <a:lstStyle/>
          <a:p>
            <a:pPr marL="0" indent="0">
              <a:lnSpc>
                <a:spcPts val="5035"/>
              </a:lnSpc>
              <a:buNone/>
            </a:pPr>
            <a:r>
              <a:rPr lang="en-US" sz="4030" dirty="0">
                <a:solidFill>
                  <a:srgbClr val="FAEBEB"/>
                </a:solidFill>
                <a:latin typeface="Dela Gothic One" pitchFamily="34" charset="0"/>
                <a:ea typeface="Dela Gothic One" pitchFamily="34" charset="-122"/>
                <a:cs typeface="Dela Gothic One" pitchFamily="34" charset="-120"/>
              </a:rPr>
              <a:t>Challenging Stereotypes</a:t>
            </a:r>
            <a:endParaRPr lang="en-US" sz="4030" dirty="0"/>
          </a:p>
        </p:txBody>
      </p:sp>
      <p:pic>
        <p:nvPicPr>
          <p:cNvPr id="6" name="Image 2" descr="preencoded.png"/>
          <p:cNvPicPr>
            <a:picLocks noChangeAspect="1"/>
          </p:cNvPicPr>
          <p:nvPr/>
        </p:nvPicPr>
        <p:blipFill>
          <a:blip r:embed="rId3"/>
          <a:stretch>
            <a:fillRect/>
          </a:stretch>
        </p:blipFill>
        <p:spPr>
          <a:xfrm>
            <a:off x="680680" y="2145506"/>
            <a:ext cx="972383" cy="1555790"/>
          </a:xfrm>
          <a:prstGeom prst="rect">
            <a:avLst/>
          </a:prstGeom>
        </p:spPr>
      </p:pic>
      <p:sp>
        <p:nvSpPr>
          <p:cNvPr id="7" name="Text 2"/>
          <p:cNvSpPr/>
          <p:nvPr/>
        </p:nvSpPr>
        <p:spPr>
          <a:xfrm>
            <a:off x="1944767" y="2339935"/>
            <a:ext cx="2559010" cy="319802"/>
          </a:xfrm>
          <a:prstGeom prst="rect">
            <a:avLst/>
          </a:prstGeom>
          <a:noFill/>
        </p:spPr>
        <p:txBody>
          <a:bodyPr wrap="none" rtlCol="0" anchor="t"/>
          <a:lstStyle/>
          <a:p>
            <a:pPr marL="0" indent="0" algn="l">
              <a:lnSpc>
                <a:spcPts val="2520"/>
              </a:lnSpc>
              <a:buNone/>
            </a:pPr>
            <a:r>
              <a:rPr lang="en-US" sz="2015" dirty="0">
                <a:solidFill>
                  <a:srgbClr val="FFE5E5"/>
                </a:solidFill>
                <a:latin typeface="Dela Gothic One" pitchFamily="34" charset="0"/>
                <a:ea typeface="Dela Gothic One" pitchFamily="34" charset="-122"/>
                <a:cs typeface="Dela Gothic One" pitchFamily="34" charset="-120"/>
              </a:rPr>
              <a:t>Step 1</a:t>
            </a:r>
            <a:endParaRPr lang="en-US" sz="2015" dirty="0"/>
          </a:p>
        </p:txBody>
      </p:sp>
      <p:sp>
        <p:nvSpPr>
          <p:cNvPr id="8" name="Text 3"/>
          <p:cNvSpPr/>
          <p:nvPr/>
        </p:nvSpPr>
        <p:spPr>
          <a:xfrm>
            <a:off x="1944767" y="2776418"/>
            <a:ext cx="6518553" cy="621983"/>
          </a:xfrm>
          <a:prstGeom prst="rect">
            <a:avLst/>
          </a:prstGeom>
          <a:noFill/>
        </p:spPr>
        <p:txBody>
          <a:bodyPr wrap="square" rtlCol="0" anchor="t"/>
          <a:lstStyle/>
          <a:p>
            <a:pPr marL="0" indent="0" algn="l">
              <a:lnSpc>
                <a:spcPts val="2450"/>
              </a:lnSpc>
              <a:buNone/>
            </a:pPr>
            <a:r>
              <a:rPr lang="en-US" sz="1530" dirty="0">
                <a:solidFill>
                  <a:srgbClr val="FFE5E5"/>
                </a:solidFill>
                <a:latin typeface="DM Sans" pitchFamily="34" charset="0"/>
                <a:ea typeface="DM Sans" pitchFamily="34" charset="-122"/>
                <a:cs typeface="DM Sans" pitchFamily="34" charset="-120"/>
              </a:rPr>
              <a:t>Gender awareness involves challenging stereotypes and biases that may be perpetuated by traditional practices.</a:t>
            </a:r>
            <a:endParaRPr lang="en-US" sz="1530" dirty="0"/>
          </a:p>
        </p:txBody>
      </p:sp>
      <p:pic>
        <p:nvPicPr>
          <p:cNvPr id="9" name="Image 3" descr="preencoded.png"/>
          <p:cNvPicPr>
            <a:picLocks noChangeAspect="1"/>
          </p:cNvPicPr>
          <p:nvPr/>
        </p:nvPicPr>
        <p:blipFill>
          <a:blip r:embed="rId4"/>
          <a:stretch>
            <a:fillRect/>
          </a:stretch>
        </p:blipFill>
        <p:spPr>
          <a:xfrm>
            <a:off x="680680" y="3701296"/>
            <a:ext cx="972383" cy="1758315"/>
          </a:xfrm>
          <a:prstGeom prst="rect">
            <a:avLst/>
          </a:prstGeom>
        </p:spPr>
      </p:pic>
      <p:sp>
        <p:nvSpPr>
          <p:cNvPr id="10" name="Text 4"/>
          <p:cNvSpPr/>
          <p:nvPr/>
        </p:nvSpPr>
        <p:spPr>
          <a:xfrm>
            <a:off x="1944767" y="3895725"/>
            <a:ext cx="2559010" cy="319802"/>
          </a:xfrm>
          <a:prstGeom prst="rect">
            <a:avLst/>
          </a:prstGeom>
          <a:noFill/>
        </p:spPr>
        <p:txBody>
          <a:bodyPr wrap="none" rtlCol="0" anchor="t"/>
          <a:lstStyle/>
          <a:p>
            <a:pPr marL="0" indent="0" algn="l">
              <a:lnSpc>
                <a:spcPts val="2520"/>
              </a:lnSpc>
              <a:buNone/>
            </a:pPr>
            <a:r>
              <a:rPr lang="en-US" sz="2015" dirty="0">
                <a:solidFill>
                  <a:srgbClr val="FFE5E5"/>
                </a:solidFill>
                <a:latin typeface="Dela Gothic One" pitchFamily="34" charset="0"/>
                <a:ea typeface="Dela Gothic One" pitchFamily="34" charset="-122"/>
                <a:cs typeface="Dela Gothic One" pitchFamily="34" charset="-120"/>
              </a:rPr>
              <a:t>Step 2</a:t>
            </a:r>
            <a:endParaRPr lang="en-US" sz="2015" dirty="0"/>
          </a:p>
        </p:txBody>
      </p:sp>
      <p:sp>
        <p:nvSpPr>
          <p:cNvPr id="11" name="Text 5"/>
          <p:cNvSpPr/>
          <p:nvPr/>
        </p:nvSpPr>
        <p:spPr>
          <a:xfrm>
            <a:off x="1944767" y="4332208"/>
            <a:ext cx="6518553" cy="932974"/>
          </a:xfrm>
          <a:prstGeom prst="rect">
            <a:avLst/>
          </a:prstGeom>
          <a:noFill/>
        </p:spPr>
        <p:txBody>
          <a:bodyPr wrap="square" rtlCol="0" anchor="t"/>
          <a:lstStyle/>
          <a:p>
            <a:pPr marL="0" indent="0" algn="l">
              <a:lnSpc>
                <a:spcPts val="2450"/>
              </a:lnSpc>
              <a:buNone/>
            </a:pPr>
            <a:r>
              <a:rPr lang="en-US" sz="1530" dirty="0">
                <a:solidFill>
                  <a:srgbClr val="FFE5E5"/>
                </a:solidFill>
                <a:latin typeface="DM Sans" pitchFamily="34" charset="0"/>
                <a:ea typeface="DM Sans" pitchFamily="34" charset="-122"/>
                <a:cs typeface="DM Sans" pitchFamily="34" charset="-120"/>
              </a:rPr>
              <a:t>By fostering an environment where women's voices and contributions are valued equally, the Reed Dance can evolve to reflect more progressive and inclusive attitudes.</a:t>
            </a:r>
            <a:endParaRPr lang="en-US" sz="1530" dirty="0"/>
          </a:p>
        </p:txBody>
      </p:sp>
      <p:pic>
        <p:nvPicPr>
          <p:cNvPr id="12" name="Image 4" descr="preencoded.png"/>
          <p:cNvPicPr>
            <a:picLocks noChangeAspect="1"/>
          </p:cNvPicPr>
          <p:nvPr/>
        </p:nvPicPr>
        <p:blipFill>
          <a:blip r:embed="rId5"/>
          <a:stretch>
            <a:fillRect/>
          </a:stretch>
        </p:blipFill>
        <p:spPr>
          <a:xfrm>
            <a:off x="680680" y="5459611"/>
            <a:ext cx="972383" cy="1555790"/>
          </a:xfrm>
          <a:prstGeom prst="rect">
            <a:avLst/>
          </a:prstGeom>
        </p:spPr>
      </p:pic>
      <p:sp>
        <p:nvSpPr>
          <p:cNvPr id="13" name="Text 6"/>
          <p:cNvSpPr/>
          <p:nvPr/>
        </p:nvSpPr>
        <p:spPr>
          <a:xfrm>
            <a:off x="1944767" y="5654040"/>
            <a:ext cx="2559010" cy="319802"/>
          </a:xfrm>
          <a:prstGeom prst="rect">
            <a:avLst/>
          </a:prstGeom>
          <a:noFill/>
        </p:spPr>
        <p:txBody>
          <a:bodyPr wrap="none" rtlCol="0" anchor="t"/>
          <a:lstStyle/>
          <a:p>
            <a:pPr marL="0" indent="0" algn="l">
              <a:lnSpc>
                <a:spcPts val="2520"/>
              </a:lnSpc>
              <a:buNone/>
            </a:pPr>
            <a:r>
              <a:rPr lang="en-US" sz="2015" dirty="0">
                <a:solidFill>
                  <a:srgbClr val="FFE5E5"/>
                </a:solidFill>
                <a:latin typeface="Dela Gothic One" pitchFamily="34" charset="0"/>
                <a:ea typeface="Dela Gothic One" pitchFamily="34" charset="-122"/>
                <a:cs typeface="Dela Gothic One" pitchFamily="34" charset="-120"/>
              </a:rPr>
              <a:t>Step 3</a:t>
            </a:r>
            <a:endParaRPr lang="en-US" sz="2015" dirty="0"/>
          </a:p>
        </p:txBody>
      </p:sp>
      <p:sp>
        <p:nvSpPr>
          <p:cNvPr id="14" name="Text 7"/>
          <p:cNvSpPr/>
          <p:nvPr/>
        </p:nvSpPr>
        <p:spPr>
          <a:xfrm>
            <a:off x="1944767" y="6090523"/>
            <a:ext cx="6518553" cy="621983"/>
          </a:xfrm>
          <a:prstGeom prst="rect">
            <a:avLst/>
          </a:prstGeom>
          <a:noFill/>
        </p:spPr>
        <p:txBody>
          <a:bodyPr wrap="square" rtlCol="0" anchor="t"/>
          <a:lstStyle/>
          <a:p>
            <a:pPr marL="0" indent="0" algn="l">
              <a:lnSpc>
                <a:spcPts val="2450"/>
              </a:lnSpc>
              <a:buNone/>
            </a:pPr>
            <a:r>
              <a:rPr lang="en-US" sz="1530" dirty="0">
                <a:solidFill>
                  <a:srgbClr val="FFE5E5"/>
                </a:solidFill>
                <a:latin typeface="DM Sans" pitchFamily="34" charset="0"/>
                <a:ea typeface="DM Sans" pitchFamily="34" charset="-122"/>
                <a:cs typeface="DM Sans" pitchFamily="34" charset="-120"/>
              </a:rPr>
              <a:t>This includes rethinking cultural practices to ensure they align with contemporary values of equality and respect.</a:t>
            </a:r>
            <a:endParaRPr lang="en-US" sz="153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75000"/>
            </a:srgbClr>
          </a:solidFill>
        </p:spPr>
      </p:sp>
      <p:pic>
        <p:nvPicPr>
          <p:cNvPr id="4" name="Image 1" descr="preencoded.png"/>
          <p:cNvPicPr>
            <a:picLocks noChangeAspect="1"/>
          </p:cNvPicPr>
          <p:nvPr/>
        </p:nvPicPr>
        <p:blipFill>
          <a:blip r:embed="rId2"/>
          <a:stretch>
            <a:fillRect/>
          </a:stretch>
        </p:blipFill>
        <p:spPr>
          <a:xfrm>
            <a:off x="9144000" y="0"/>
            <a:ext cx="5486400" cy="8229600"/>
          </a:xfrm>
          <a:prstGeom prst="rect">
            <a:avLst/>
          </a:prstGeom>
        </p:spPr>
      </p:pic>
      <p:sp>
        <p:nvSpPr>
          <p:cNvPr id="5" name="Text 1"/>
          <p:cNvSpPr/>
          <p:nvPr/>
        </p:nvSpPr>
        <p:spPr>
          <a:xfrm>
            <a:off x="723900" y="1080373"/>
            <a:ext cx="5443538" cy="680442"/>
          </a:xfrm>
          <a:prstGeom prst="rect">
            <a:avLst/>
          </a:prstGeom>
          <a:noFill/>
        </p:spPr>
        <p:txBody>
          <a:bodyPr wrap="none" rtlCol="0" anchor="t"/>
          <a:lstStyle/>
          <a:p>
            <a:pPr marL="0" indent="0">
              <a:lnSpc>
                <a:spcPts val="5360"/>
              </a:lnSpc>
              <a:buNone/>
            </a:pPr>
            <a:r>
              <a:rPr lang="en-US" sz="4285" dirty="0">
                <a:solidFill>
                  <a:srgbClr val="FAEBEB"/>
                </a:solidFill>
                <a:latin typeface="Dela Gothic One" pitchFamily="34" charset="0"/>
                <a:ea typeface="Dela Gothic One" pitchFamily="34" charset="-122"/>
                <a:cs typeface="Dela Gothic One" pitchFamily="34" charset="-120"/>
              </a:rPr>
              <a:t>Conclusion</a:t>
            </a:r>
            <a:endParaRPr lang="en-US" sz="4285" dirty="0"/>
          </a:p>
        </p:txBody>
      </p:sp>
      <p:sp>
        <p:nvSpPr>
          <p:cNvPr id="6" name="Shape 2"/>
          <p:cNvSpPr/>
          <p:nvPr/>
        </p:nvSpPr>
        <p:spPr>
          <a:xfrm>
            <a:off x="723900" y="2071092"/>
            <a:ext cx="7696200" cy="1554837"/>
          </a:xfrm>
          <a:prstGeom prst="roundRect">
            <a:avLst>
              <a:gd name="adj" fmla="val 5588"/>
            </a:avLst>
          </a:prstGeom>
          <a:solidFill>
            <a:srgbClr val="740B0B"/>
          </a:solidFill>
          <a:ln w="7620">
            <a:solidFill>
              <a:srgbClr val="8D2424"/>
            </a:solidFill>
            <a:prstDash val="solid"/>
          </a:ln>
        </p:spPr>
      </p:sp>
      <p:sp>
        <p:nvSpPr>
          <p:cNvPr id="7" name="Text 3"/>
          <p:cNvSpPr/>
          <p:nvPr/>
        </p:nvSpPr>
        <p:spPr>
          <a:xfrm>
            <a:off x="938332" y="2285524"/>
            <a:ext cx="3370302" cy="340162"/>
          </a:xfrm>
          <a:prstGeom prst="rect">
            <a:avLst/>
          </a:prstGeom>
          <a:noFill/>
        </p:spPr>
        <p:txBody>
          <a:bodyPr wrap="none" rtlCol="0" anchor="t"/>
          <a:lstStyle/>
          <a:p>
            <a:pPr marL="0" indent="0">
              <a:lnSpc>
                <a:spcPts val="2680"/>
              </a:lnSpc>
              <a:buNone/>
            </a:pPr>
            <a:r>
              <a:rPr lang="en-US" sz="2145" dirty="0">
                <a:solidFill>
                  <a:srgbClr val="FFE5E5"/>
                </a:solidFill>
                <a:latin typeface="Dela Gothic One" pitchFamily="34" charset="0"/>
                <a:ea typeface="Dela Gothic One" pitchFamily="34" charset="-122"/>
                <a:cs typeface="Dela Gothic One" pitchFamily="34" charset="-120"/>
              </a:rPr>
              <a:t>Cultural Significance</a:t>
            </a:r>
            <a:endParaRPr lang="en-US" sz="2145" dirty="0"/>
          </a:p>
        </p:txBody>
      </p:sp>
      <p:sp>
        <p:nvSpPr>
          <p:cNvPr id="8" name="Text 4"/>
          <p:cNvSpPr/>
          <p:nvPr/>
        </p:nvSpPr>
        <p:spPr>
          <a:xfrm>
            <a:off x="938332" y="2749748"/>
            <a:ext cx="7267337" cy="661749"/>
          </a:xfrm>
          <a:prstGeom prst="rect">
            <a:avLst/>
          </a:prstGeom>
          <a:noFill/>
        </p:spPr>
        <p:txBody>
          <a:bodyPr wrap="square" rtlCol="0" anchor="t"/>
          <a:lstStyle/>
          <a:p>
            <a:pPr marL="0" indent="0">
              <a:lnSpc>
                <a:spcPts val="2605"/>
              </a:lnSpc>
              <a:buNone/>
            </a:pPr>
            <a:r>
              <a:rPr lang="en-US" sz="1630" dirty="0">
                <a:solidFill>
                  <a:srgbClr val="FFE5E5"/>
                </a:solidFill>
                <a:latin typeface="DM Sans" pitchFamily="34" charset="0"/>
                <a:ea typeface="DM Sans" pitchFamily="34" charset="-122"/>
                <a:cs typeface="DM Sans" pitchFamily="34" charset="-120"/>
              </a:rPr>
              <a:t>The Zulu Reed Dance is a vital cultural tradition that embodies the rich heritage and communal values of the Zulu people.</a:t>
            </a:r>
            <a:endParaRPr lang="en-US" sz="1630" dirty="0"/>
          </a:p>
        </p:txBody>
      </p:sp>
      <p:sp>
        <p:nvSpPr>
          <p:cNvPr id="9" name="Shape 5"/>
          <p:cNvSpPr/>
          <p:nvPr/>
        </p:nvSpPr>
        <p:spPr>
          <a:xfrm>
            <a:off x="723900" y="3832741"/>
            <a:ext cx="7696200" cy="1554837"/>
          </a:xfrm>
          <a:prstGeom prst="roundRect">
            <a:avLst>
              <a:gd name="adj" fmla="val 5588"/>
            </a:avLst>
          </a:prstGeom>
          <a:solidFill>
            <a:srgbClr val="740B0B"/>
          </a:solidFill>
          <a:ln w="7620">
            <a:solidFill>
              <a:srgbClr val="8D2424"/>
            </a:solidFill>
            <a:prstDash val="solid"/>
          </a:ln>
        </p:spPr>
      </p:sp>
      <p:sp>
        <p:nvSpPr>
          <p:cNvPr id="10" name="Text 6"/>
          <p:cNvSpPr/>
          <p:nvPr/>
        </p:nvSpPr>
        <p:spPr>
          <a:xfrm>
            <a:off x="938332" y="4047173"/>
            <a:ext cx="2721769" cy="340162"/>
          </a:xfrm>
          <a:prstGeom prst="rect">
            <a:avLst/>
          </a:prstGeom>
          <a:noFill/>
        </p:spPr>
        <p:txBody>
          <a:bodyPr wrap="none" rtlCol="0" anchor="t"/>
          <a:lstStyle/>
          <a:p>
            <a:pPr marL="0" indent="0">
              <a:lnSpc>
                <a:spcPts val="2680"/>
              </a:lnSpc>
              <a:buNone/>
            </a:pPr>
            <a:r>
              <a:rPr lang="en-US" sz="2145" dirty="0">
                <a:solidFill>
                  <a:srgbClr val="FFE5E5"/>
                </a:solidFill>
                <a:latin typeface="Dela Gothic One" pitchFamily="34" charset="0"/>
                <a:ea typeface="Dela Gothic One" pitchFamily="34" charset="-122"/>
                <a:cs typeface="Dela Gothic One" pitchFamily="34" charset="-120"/>
              </a:rPr>
              <a:t>Rite of Passage</a:t>
            </a:r>
            <a:endParaRPr lang="en-US" sz="2145" dirty="0"/>
          </a:p>
        </p:txBody>
      </p:sp>
      <p:sp>
        <p:nvSpPr>
          <p:cNvPr id="11" name="Text 7"/>
          <p:cNvSpPr/>
          <p:nvPr/>
        </p:nvSpPr>
        <p:spPr>
          <a:xfrm>
            <a:off x="938332" y="4511397"/>
            <a:ext cx="7267337" cy="661749"/>
          </a:xfrm>
          <a:prstGeom prst="rect">
            <a:avLst/>
          </a:prstGeom>
          <a:noFill/>
        </p:spPr>
        <p:txBody>
          <a:bodyPr wrap="square" rtlCol="0" anchor="t"/>
          <a:lstStyle/>
          <a:p>
            <a:pPr marL="0" indent="0">
              <a:lnSpc>
                <a:spcPts val="2605"/>
              </a:lnSpc>
              <a:buNone/>
            </a:pPr>
            <a:r>
              <a:rPr lang="en-US" sz="1630" dirty="0">
                <a:solidFill>
                  <a:srgbClr val="FFE5E5"/>
                </a:solidFill>
                <a:latin typeface="DM Sans" pitchFamily="34" charset="0"/>
                <a:ea typeface="DM Sans" pitchFamily="34" charset="-122"/>
                <a:cs typeface="DM Sans" pitchFamily="34" charset="-120"/>
              </a:rPr>
              <a:t>It serves as a powerful rite of passage, celebrating the transition of young women into adulthood and reinforcing cultural identity.</a:t>
            </a:r>
            <a:endParaRPr lang="en-US" sz="1630" dirty="0"/>
          </a:p>
        </p:txBody>
      </p:sp>
      <p:sp>
        <p:nvSpPr>
          <p:cNvPr id="12" name="Shape 8"/>
          <p:cNvSpPr/>
          <p:nvPr/>
        </p:nvSpPr>
        <p:spPr>
          <a:xfrm>
            <a:off x="723900" y="5594390"/>
            <a:ext cx="7696200" cy="1554837"/>
          </a:xfrm>
          <a:prstGeom prst="roundRect">
            <a:avLst>
              <a:gd name="adj" fmla="val 5588"/>
            </a:avLst>
          </a:prstGeom>
          <a:solidFill>
            <a:srgbClr val="740B0B"/>
          </a:solidFill>
          <a:ln w="7620">
            <a:solidFill>
              <a:srgbClr val="8D2424"/>
            </a:solidFill>
            <a:prstDash val="solid"/>
          </a:ln>
        </p:spPr>
      </p:sp>
      <p:sp>
        <p:nvSpPr>
          <p:cNvPr id="13" name="Text 9"/>
          <p:cNvSpPr/>
          <p:nvPr/>
        </p:nvSpPr>
        <p:spPr>
          <a:xfrm>
            <a:off x="938332" y="5808821"/>
            <a:ext cx="3038713" cy="340162"/>
          </a:xfrm>
          <a:prstGeom prst="rect">
            <a:avLst/>
          </a:prstGeom>
          <a:noFill/>
        </p:spPr>
        <p:txBody>
          <a:bodyPr wrap="none" rtlCol="0" anchor="t"/>
          <a:lstStyle/>
          <a:p>
            <a:pPr marL="0" indent="0">
              <a:lnSpc>
                <a:spcPts val="2680"/>
              </a:lnSpc>
              <a:buNone/>
            </a:pPr>
            <a:r>
              <a:rPr lang="en-US" sz="2145" dirty="0">
                <a:solidFill>
                  <a:srgbClr val="FFE5E5"/>
                </a:solidFill>
                <a:latin typeface="Dela Gothic One" pitchFamily="34" charset="0"/>
                <a:ea typeface="Dela Gothic One" pitchFamily="34" charset="-122"/>
                <a:cs typeface="Dela Gothic One" pitchFamily="34" charset="-120"/>
              </a:rPr>
              <a:t>Gender Awareness</a:t>
            </a:r>
            <a:endParaRPr lang="en-US" sz="2145" dirty="0"/>
          </a:p>
        </p:txBody>
      </p:sp>
      <p:sp>
        <p:nvSpPr>
          <p:cNvPr id="14" name="Text 10"/>
          <p:cNvSpPr/>
          <p:nvPr/>
        </p:nvSpPr>
        <p:spPr>
          <a:xfrm>
            <a:off x="938332" y="6273046"/>
            <a:ext cx="7267337" cy="661749"/>
          </a:xfrm>
          <a:prstGeom prst="rect">
            <a:avLst/>
          </a:prstGeom>
          <a:noFill/>
        </p:spPr>
        <p:txBody>
          <a:bodyPr wrap="square" rtlCol="0" anchor="t"/>
          <a:lstStyle/>
          <a:p>
            <a:pPr marL="0" indent="0">
              <a:lnSpc>
                <a:spcPts val="2605"/>
              </a:lnSpc>
              <a:buNone/>
            </a:pPr>
            <a:r>
              <a:rPr lang="en-US" sz="1630" dirty="0">
                <a:solidFill>
                  <a:srgbClr val="FFE5E5"/>
                </a:solidFill>
                <a:latin typeface="DM Sans" pitchFamily="34" charset="0"/>
                <a:ea typeface="DM Sans" pitchFamily="34" charset="-122"/>
                <a:cs typeface="DM Sans" pitchFamily="34" charset="-120"/>
              </a:rPr>
              <a:t>However, the festival also provides an opportunity to address traditional gender roles and promote gender awareness.</a:t>
            </a:r>
            <a:endParaRPr lang="en-US" sz="163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75000"/>
            </a:srgbClr>
          </a:solidFill>
        </p:spPr>
      </p:sp>
      <p:pic>
        <p:nvPicPr>
          <p:cNvPr id="4" name="Image 1" descr="preencoded.png"/>
          <p:cNvPicPr>
            <a:picLocks noChangeAspect="1"/>
          </p:cNvPicPr>
          <p:nvPr/>
        </p:nvPicPr>
        <p:blipFill>
          <a:blip r:embed="rId2"/>
          <a:stretch>
            <a:fillRect/>
          </a:stretch>
        </p:blipFill>
        <p:spPr>
          <a:xfrm>
            <a:off x="0" y="0"/>
            <a:ext cx="5486400" cy="8229600"/>
          </a:xfrm>
          <a:prstGeom prst="rect">
            <a:avLst/>
          </a:prstGeom>
        </p:spPr>
      </p:pic>
      <p:sp>
        <p:nvSpPr>
          <p:cNvPr id="5" name="Text 1"/>
          <p:cNvSpPr/>
          <p:nvPr/>
        </p:nvSpPr>
        <p:spPr>
          <a:xfrm>
            <a:off x="6112669" y="1358265"/>
            <a:ext cx="7891463" cy="1177052"/>
          </a:xfrm>
          <a:prstGeom prst="rect">
            <a:avLst/>
          </a:prstGeom>
          <a:noFill/>
        </p:spPr>
        <p:txBody>
          <a:bodyPr wrap="square" rtlCol="0" anchor="t"/>
          <a:lstStyle/>
          <a:p>
            <a:pPr marL="0" indent="0">
              <a:lnSpc>
                <a:spcPts val="4635"/>
              </a:lnSpc>
              <a:buNone/>
            </a:pPr>
            <a:r>
              <a:rPr lang="en-US" sz="3710" dirty="0">
                <a:solidFill>
                  <a:srgbClr val="FAEBEB"/>
                </a:solidFill>
                <a:latin typeface="Dela Gothic One" pitchFamily="34" charset="0"/>
                <a:ea typeface="Dela Gothic One" pitchFamily="34" charset="-122"/>
                <a:cs typeface="Dela Gothic One" pitchFamily="34" charset="-120"/>
              </a:rPr>
              <a:t>Promoting Inclusivity and Equality</a:t>
            </a:r>
            <a:endParaRPr lang="en-US" sz="3710" dirty="0"/>
          </a:p>
        </p:txBody>
      </p:sp>
      <p:sp>
        <p:nvSpPr>
          <p:cNvPr id="6" name="Shape 2"/>
          <p:cNvSpPr/>
          <p:nvPr/>
        </p:nvSpPr>
        <p:spPr>
          <a:xfrm>
            <a:off x="6369963" y="2803684"/>
            <a:ext cx="22265" cy="4067532"/>
          </a:xfrm>
          <a:prstGeom prst="roundRect">
            <a:avLst>
              <a:gd name="adj" fmla="val 337570"/>
            </a:avLst>
          </a:prstGeom>
          <a:solidFill>
            <a:srgbClr val="8D2424"/>
          </a:solidFill>
        </p:spPr>
      </p:sp>
      <p:sp>
        <p:nvSpPr>
          <p:cNvPr id="7" name="Shape 3"/>
          <p:cNvSpPr/>
          <p:nvPr/>
        </p:nvSpPr>
        <p:spPr>
          <a:xfrm>
            <a:off x="6582311" y="3194983"/>
            <a:ext cx="626269" cy="22265"/>
          </a:xfrm>
          <a:prstGeom prst="roundRect">
            <a:avLst>
              <a:gd name="adj" fmla="val 337570"/>
            </a:avLst>
          </a:prstGeom>
          <a:solidFill>
            <a:srgbClr val="8D2424"/>
          </a:solidFill>
        </p:spPr>
      </p:sp>
      <p:sp>
        <p:nvSpPr>
          <p:cNvPr id="8" name="Shape 4"/>
          <p:cNvSpPr/>
          <p:nvPr/>
        </p:nvSpPr>
        <p:spPr>
          <a:xfrm>
            <a:off x="6179760" y="3004899"/>
            <a:ext cx="402550" cy="402550"/>
          </a:xfrm>
          <a:prstGeom prst="roundRect">
            <a:avLst>
              <a:gd name="adj" fmla="val 18671"/>
            </a:avLst>
          </a:prstGeom>
          <a:solidFill>
            <a:srgbClr val="740B0B"/>
          </a:solidFill>
          <a:ln w="7620">
            <a:solidFill>
              <a:srgbClr val="8D2424"/>
            </a:solidFill>
            <a:prstDash val="solid"/>
          </a:ln>
        </p:spPr>
      </p:sp>
      <p:sp>
        <p:nvSpPr>
          <p:cNvPr id="9" name="Text 5"/>
          <p:cNvSpPr/>
          <p:nvPr/>
        </p:nvSpPr>
        <p:spPr>
          <a:xfrm>
            <a:off x="6297870" y="3064907"/>
            <a:ext cx="166211" cy="282535"/>
          </a:xfrm>
          <a:prstGeom prst="rect">
            <a:avLst/>
          </a:prstGeom>
          <a:noFill/>
        </p:spPr>
        <p:txBody>
          <a:bodyPr wrap="none" rtlCol="0" anchor="t"/>
          <a:lstStyle/>
          <a:p>
            <a:pPr marL="0" indent="0" algn="ctr">
              <a:lnSpc>
                <a:spcPts val="2225"/>
              </a:lnSpc>
              <a:buNone/>
            </a:pPr>
            <a:r>
              <a:rPr lang="en-US" sz="2225" dirty="0">
                <a:solidFill>
                  <a:srgbClr val="FFE5E5"/>
                </a:solidFill>
                <a:latin typeface="Dela Gothic One" pitchFamily="34" charset="0"/>
                <a:ea typeface="Dela Gothic One" pitchFamily="34" charset="-122"/>
                <a:cs typeface="Dela Gothic One" pitchFamily="34" charset="-120"/>
              </a:rPr>
              <a:t>1</a:t>
            </a:r>
            <a:endParaRPr lang="en-US" sz="2225" dirty="0"/>
          </a:p>
        </p:txBody>
      </p:sp>
      <p:sp>
        <p:nvSpPr>
          <p:cNvPr id="10" name="Text 6"/>
          <p:cNvSpPr/>
          <p:nvPr/>
        </p:nvSpPr>
        <p:spPr>
          <a:xfrm>
            <a:off x="7365206" y="2982635"/>
            <a:ext cx="2354580" cy="294323"/>
          </a:xfrm>
          <a:prstGeom prst="rect">
            <a:avLst/>
          </a:prstGeom>
          <a:noFill/>
        </p:spPr>
        <p:txBody>
          <a:bodyPr wrap="none" rtlCol="0" anchor="t"/>
          <a:lstStyle/>
          <a:p>
            <a:pPr marL="0" indent="0" algn="l">
              <a:lnSpc>
                <a:spcPts val="2320"/>
              </a:lnSpc>
              <a:buNone/>
            </a:pPr>
            <a:r>
              <a:rPr lang="en-US" sz="1855" dirty="0">
                <a:solidFill>
                  <a:srgbClr val="FFE5E5"/>
                </a:solidFill>
                <a:latin typeface="Dela Gothic One" pitchFamily="34" charset="0"/>
                <a:ea typeface="Dela Gothic One" pitchFamily="34" charset="-122"/>
                <a:cs typeface="Dela Gothic One" pitchFamily="34" charset="-120"/>
              </a:rPr>
              <a:t>Step 1</a:t>
            </a:r>
            <a:endParaRPr lang="en-US" sz="1855" dirty="0"/>
          </a:p>
        </p:txBody>
      </p:sp>
      <p:sp>
        <p:nvSpPr>
          <p:cNvPr id="11" name="Text 7"/>
          <p:cNvSpPr/>
          <p:nvPr/>
        </p:nvSpPr>
        <p:spPr>
          <a:xfrm>
            <a:off x="7365206" y="3384232"/>
            <a:ext cx="6638925" cy="572453"/>
          </a:xfrm>
          <a:prstGeom prst="rect">
            <a:avLst/>
          </a:prstGeom>
          <a:noFill/>
        </p:spPr>
        <p:txBody>
          <a:bodyPr wrap="square" rtlCol="0" anchor="t"/>
          <a:lstStyle/>
          <a:p>
            <a:pPr marL="0" indent="0" algn="l">
              <a:lnSpc>
                <a:spcPts val="2255"/>
              </a:lnSpc>
              <a:buNone/>
            </a:pPr>
            <a:r>
              <a:rPr lang="en-US" sz="1410" dirty="0">
                <a:solidFill>
                  <a:srgbClr val="FFE5E5"/>
                </a:solidFill>
                <a:latin typeface="DM Sans" pitchFamily="34" charset="0"/>
                <a:ea typeface="DM Sans" pitchFamily="34" charset="-122"/>
                <a:cs typeface="DM Sans" pitchFamily="34" charset="-120"/>
              </a:rPr>
              <a:t>By integrating gender awareness into the practice of the Reed Dance, the Zulu community can foster greater inclusivity.</a:t>
            </a:r>
            <a:endParaRPr lang="en-US" sz="1410" dirty="0"/>
          </a:p>
        </p:txBody>
      </p:sp>
      <p:sp>
        <p:nvSpPr>
          <p:cNvPr id="12" name="Shape 8"/>
          <p:cNvSpPr/>
          <p:nvPr/>
        </p:nvSpPr>
        <p:spPr>
          <a:xfrm>
            <a:off x="6582311" y="4705886"/>
            <a:ext cx="626269" cy="22265"/>
          </a:xfrm>
          <a:prstGeom prst="roundRect">
            <a:avLst>
              <a:gd name="adj" fmla="val 337570"/>
            </a:avLst>
          </a:prstGeom>
          <a:solidFill>
            <a:srgbClr val="8D2424"/>
          </a:solidFill>
        </p:spPr>
      </p:sp>
      <p:sp>
        <p:nvSpPr>
          <p:cNvPr id="13" name="Shape 9"/>
          <p:cNvSpPr/>
          <p:nvPr/>
        </p:nvSpPr>
        <p:spPr>
          <a:xfrm>
            <a:off x="6179760" y="4515803"/>
            <a:ext cx="402550" cy="402550"/>
          </a:xfrm>
          <a:prstGeom prst="roundRect">
            <a:avLst>
              <a:gd name="adj" fmla="val 18671"/>
            </a:avLst>
          </a:prstGeom>
          <a:solidFill>
            <a:srgbClr val="740B0B"/>
          </a:solidFill>
          <a:ln w="7620">
            <a:solidFill>
              <a:srgbClr val="8D2424"/>
            </a:solidFill>
            <a:prstDash val="solid"/>
          </a:ln>
        </p:spPr>
      </p:sp>
      <p:sp>
        <p:nvSpPr>
          <p:cNvPr id="14" name="Text 10"/>
          <p:cNvSpPr/>
          <p:nvPr/>
        </p:nvSpPr>
        <p:spPr>
          <a:xfrm>
            <a:off x="6262985" y="4575810"/>
            <a:ext cx="235982" cy="282535"/>
          </a:xfrm>
          <a:prstGeom prst="rect">
            <a:avLst/>
          </a:prstGeom>
          <a:noFill/>
        </p:spPr>
        <p:txBody>
          <a:bodyPr wrap="none" rtlCol="0" anchor="t"/>
          <a:lstStyle/>
          <a:p>
            <a:pPr marL="0" indent="0" algn="ctr">
              <a:lnSpc>
                <a:spcPts val="2225"/>
              </a:lnSpc>
              <a:buNone/>
            </a:pPr>
            <a:r>
              <a:rPr lang="en-US" sz="2225" dirty="0">
                <a:solidFill>
                  <a:srgbClr val="FFE5E5"/>
                </a:solidFill>
                <a:latin typeface="Dela Gothic One" pitchFamily="34" charset="0"/>
                <a:ea typeface="Dela Gothic One" pitchFamily="34" charset="-122"/>
                <a:cs typeface="Dela Gothic One" pitchFamily="34" charset="-120"/>
              </a:rPr>
              <a:t>2</a:t>
            </a:r>
            <a:endParaRPr lang="en-US" sz="2225" dirty="0"/>
          </a:p>
        </p:txBody>
      </p:sp>
      <p:sp>
        <p:nvSpPr>
          <p:cNvPr id="15" name="Text 11"/>
          <p:cNvSpPr/>
          <p:nvPr/>
        </p:nvSpPr>
        <p:spPr>
          <a:xfrm>
            <a:off x="7365206" y="4493538"/>
            <a:ext cx="2354580" cy="294323"/>
          </a:xfrm>
          <a:prstGeom prst="rect">
            <a:avLst/>
          </a:prstGeom>
          <a:noFill/>
        </p:spPr>
        <p:txBody>
          <a:bodyPr wrap="none" rtlCol="0" anchor="t"/>
          <a:lstStyle/>
          <a:p>
            <a:pPr marL="0" indent="0" algn="l">
              <a:lnSpc>
                <a:spcPts val="2320"/>
              </a:lnSpc>
              <a:buNone/>
            </a:pPr>
            <a:r>
              <a:rPr lang="en-US" sz="1855" dirty="0">
                <a:solidFill>
                  <a:srgbClr val="FFE5E5"/>
                </a:solidFill>
                <a:latin typeface="Dela Gothic One" pitchFamily="34" charset="0"/>
                <a:ea typeface="Dela Gothic One" pitchFamily="34" charset="-122"/>
                <a:cs typeface="Dela Gothic One" pitchFamily="34" charset="-120"/>
              </a:rPr>
              <a:t>Step 2</a:t>
            </a:r>
            <a:endParaRPr lang="en-US" sz="1855" dirty="0"/>
          </a:p>
        </p:txBody>
      </p:sp>
      <p:sp>
        <p:nvSpPr>
          <p:cNvPr id="16" name="Text 12"/>
          <p:cNvSpPr/>
          <p:nvPr/>
        </p:nvSpPr>
        <p:spPr>
          <a:xfrm>
            <a:off x="7365206" y="4895136"/>
            <a:ext cx="6638925" cy="286226"/>
          </a:xfrm>
          <a:prstGeom prst="rect">
            <a:avLst/>
          </a:prstGeom>
          <a:noFill/>
        </p:spPr>
        <p:txBody>
          <a:bodyPr wrap="none" rtlCol="0" anchor="t"/>
          <a:lstStyle/>
          <a:p>
            <a:pPr marL="0" indent="0" algn="l">
              <a:lnSpc>
                <a:spcPts val="2255"/>
              </a:lnSpc>
              <a:buNone/>
            </a:pPr>
            <a:r>
              <a:rPr lang="en-US" sz="1410" dirty="0">
                <a:solidFill>
                  <a:srgbClr val="FFE5E5"/>
                </a:solidFill>
                <a:latin typeface="DM Sans" pitchFamily="34" charset="0"/>
                <a:ea typeface="DM Sans" pitchFamily="34" charset="-122"/>
                <a:cs typeface="DM Sans" pitchFamily="34" charset="-120"/>
              </a:rPr>
              <a:t>Empower young women, and support broader social progress.</a:t>
            </a:r>
            <a:endParaRPr lang="en-US" sz="1410" dirty="0"/>
          </a:p>
        </p:txBody>
      </p:sp>
      <p:sp>
        <p:nvSpPr>
          <p:cNvPr id="17" name="Shape 13"/>
          <p:cNvSpPr/>
          <p:nvPr/>
        </p:nvSpPr>
        <p:spPr>
          <a:xfrm>
            <a:off x="6582311" y="5930563"/>
            <a:ext cx="626269" cy="22265"/>
          </a:xfrm>
          <a:prstGeom prst="roundRect">
            <a:avLst>
              <a:gd name="adj" fmla="val 337570"/>
            </a:avLst>
          </a:prstGeom>
          <a:solidFill>
            <a:srgbClr val="8D2424"/>
          </a:solidFill>
        </p:spPr>
      </p:sp>
      <p:sp>
        <p:nvSpPr>
          <p:cNvPr id="18" name="Shape 14"/>
          <p:cNvSpPr/>
          <p:nvPr/>
        </p:nvSpPr>
        <p:spPr>
          <a:xfrm>
            <a:off x="6179760" y="5740479"/>
            <a:ext cx="402550" cy="402550"/>
          </a:xfrm>
          <a:prstGeom prst="roundRect">
            <a:avLst>
              <a:gd name="adj" fmla="val 18671"/>
            </a:avLst>
          </a:prstGeom>
          <a:solidFill>
            <a:srgbClr val="740B0B"/>
          </a:solidFill>
          <a:ln w="7620">
            <a:solidFill>
              <a:srgbClr val="8D2424"/>
            </a:solidFill>
            <a:prstDash val="solid"/>
          </a:ln>
        </p:spPr>
      </p:sp>
      <p:sp>
        <p:nvSpPr>
          <p:cNvPr id="19" name="Text 15"/>
          <p:cNvSpPr/>
          <p:nvPr/>
        </p:nvSpPr>
        <p:spPr>
          <a:xfrm>
            <a:off x="6256556" y="5800487"/>
            <a:ext cx="248960" cy="282535"/>
          </a:xfrm>
          <a:prstGeom prst="rect">
            <a:avLst/>
          </a:prstGeom>
          <a:noFill/>
        </p:spPr>
        <p:txBody>
          <a:bodyPr wrap="none" rtlCol="0" anchor="t"/>
          <a:lstStyle/>
          <a:p>
            <a:pPr marL="0" indent="0" algn="ctr">
              <a:lnSpc>
                <a:spcPts val="2225"/>
              </a:lnSpc>
              <a:buNone/>
            </a:pPr>
            <a:r>
              <a:rPr lang="en-US" sz="2225" dirty="0">
                <a:solidFill>
                  <a:srgbClr val="FFE5E5"/>
                </a:solidFill>
                <a:latin typeface="Dela Gothic One" pitchFamily="34" charset="0"/>
                <a:ea typeface="Dela Gothic One" pitchFamily="34" charset="-122"/>
                <a:cs typeface="Dela Gothic One" pitchFamily="34" charset="-120"/>
              </a:rPr>
              <a:t>3</a:t>
            </a:r>
            <a:endParaRPr lang="en-US" sz="2225" dirty="0"/>
          </a:p>
        </p:txBody>
      </p:sp>
      <p:sp>
        <p:nvSpPr>
          <p:cNvPr id="20" name="Text 16"/>
          <p:cNvSpPr/>
          <p:nvPr/>
        </p:nvSpPr>
        <p:spPr>
          <a:xfrm>
            <a:off x="7365206" y="5718215"/>
            <a:ext cx="2354580" cy="294323"/>
          </a:xfrm>
          <a:prstGeom prst="rect">
            <a:avLst/>
          </a:prstGeom>
          <a:noFill/>
        </p:spPr>
        <p:txBody>
          <a:bodyPr wrap="none" rtlCol="0" anchor="t"/>
          <a:lstStyle/>
          <a:p>
            <a:pPr marL="0" indent="0" algn="l">
              <a:lnSpc>
                <a:spcPts val="2320"/>
              </a:lnSpc>
              <a:buNone/>
            </a:pPr>
            <a:r>
              <a:rPr lang="en-US" sz="1855" dirty="0">
                <a:solidFill>
                  <a:srgbClr val="FFE5E5"/>
                </a:solidFill>
                <a:latin typeface="Dela Gothic One" pitchFamily="34" charset="0"/>
                <a:ea typeface="Dela Gothic One" pitchFamily="34" charset="-122"/>
                <a:cs typeface="Dela Gothic One" pitchFamily="34" charset="-120"/>
              </a:rPr>
              <a:t>Step 3</a:t>
            </a:r>
            <a:endParaRPr lang="en-US" sz="1855" dirty="0"/>
          </a:p>
        </p:txBody>
      </p:sp>
      <p:sp>
        <p:nvSpPr>
          <p:cNvPr id="21" name="Text 17"/>
          <p:cNvSpPr/>
          <p:nvPr/>
        </p:nvSpPr>
        <p:spPr>
          <a:xfrm>
            <a:off x="7365206" y="6119812"/>
            <a:ext cx="6638925" cy="572453"/>
          </a:xfrm>
          <a:prstGeom prst="rect">
            <a:avLst/>
          </a:prstGeom>
          <a:noFill/>
        </p:spPr>
        <p:txBody>
          <a:bodyPr wrap="square" rtlCol="0" anchor="t"/>
          <a:lstStyle/>
          <a:p>
            <a:pPr marL="0" indent="0" algn="l">
              <a:lnSpc>
                <a:spcPts val="2255"/>
              </a:lnSpc>
              <a:buNone/>
            </a:pPr>
            <a:r>
              <a:rPr lang="en-US" sz="1410" dirty="0">
                <a:solidFill>
                  <a:srgbClr val="FFE5E5"/>
                </a:solidFill>
                <a:latin typeface="DM Sans" pitchFamily="34" charset="0"/>
                <a:ea typeface="DM Sans" pitchFamily="34" charset="-122"/>
                <a:cs typeface="DM Sans" pitchFamily="34" charset="-120"/>
              </a:rPr>
              <a:t>This approach not only enhances the cultural significance of the Reed Dance but also contributes to a more equitable and harmonious society.</a:t>
            </a:r>
            <a:endParaRPr lang="en-US" sz="141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75000"/>
            </a:srgbClr>
          </a:solidFill>
        </p:spPr>
      </p:sp>
      <p:pic>
        <p:nvPicPr>
          <p:cNvPr id="4" name="Image 1" descr="preencoded.png"/>
          <p:cNvPicPr>
            <a:picLocks noChangeAspect="1"/>
          </p:cNvPicPr>
          <p:nvPr/>
        </p:nvPicPr>
        <p:blipFill>
          <a:blip r:embed="rId2"/>
          <a:stretch>
            <a:fillRect/>
          </a:stretch>
        </p:blipFill>
        <p:spPr>
          <a:xfrm>
            <a:off x="0" y="0"/>
            <a:ext cx="5486400" cy="8229600"/>
          </a:xfrm>
          <a:prstGeom prst="rect">
            <a:avLst/>
          </a:prstGeom>
        </p:spPr>
      </p:pic>
      <p:sp>
        <p:nvSpPr>
          <p:cNvPr id="5" name="Text 1"/>
          <p:cNvSpPr/>
          <p:nvPr/>
        </p:nvSpPr>
        <p:spPr>
          <a:xfrm>
            <a:off x="6350437" y="1096685"/>
            <a:ext cx="7415927" cy="1624251"/>
          </a:xfrm>
          <a:prstGeom prst="rect">
            <a:avLst/>
          </a:prstGeom>
          <a:noFill/>
        </p:spPr>
        <p:txBody>
          <a:bodyPr wrap="square" rtlCol="0" anchor="t"/>
          <a:lstStyle/>
          <a:p>
            <a:pPr marL="0" indent="0">
              <a:lnSpc>
                <a:spcPts val="6395"/>
              </a:lnSpc>
              <a:buNone/>
            </a:pPr>
            <a:r>
              <a:rPr lang="en-US" sz="5115" dirty="0">
                <a:solidFill>
                  <a:srgbClr val="FAEBEB"/>
                </a:solidFill>
                <a:latin typeface="Dela Gothic One" pitchFamily="34" charset="0"/>
                <a:ea typeface="Dela Gothic One" pitchFamily="34" charset="-122"/>
                <a:cs typeface="Dela Gothic One" pitchFamily="34" charset="-120"/>
              </a:rPr>
              <a:t>The Future of the Zulu Reed Dance</a:t>
            </a:r>
            <a:endParaRPr lang="en-US" sz="5115" dirty="0"/>
          </a:p>
        </p:txBody>
      </p:sp>
      <p:sp>
        <p:nvSpPr>
          <p:cNvPr id="6" name="Shape 2"/>
          <p:cNvSpPr/>
          <p:nvPr/>
        </p:nvSpPr>
        <p:spPr>
          <a:xfrm>
            <a:off x="6350437" y="3091220"/>
            <a:ext cx="7415927" cy="4041696"/>
          </a:xfrm>
          <a:prstGeom prst="roundRect">
            <a:avLst>
              <a:gd name="adj" fmla="val 2566"/>
            </a:avLst>
          </a:prstGeom>
          <a:noFill/>
          <a:ln w="15240">
            <a:solidFill>
              <a:srgbClr val="FFFFFF">
                <a:alpha val="24000"/>
              </a:srgbClr>
            </a:solidFill>
            <a:prstDash val="solid"/>
          </a:ln>
        </p:spPr>
      </p:sp>
      <p:sp>
        <p:nvSpPr>
          <p:cNvPr id="7" name="Shape 3"/>
          <p:cNvSpPr/>
          <p:nvPr/>
        </p:nvSpPr>
        <p:spPr>
          <a:xfrm>
            <a:off x="6365677" y="3106460"/>
            <a:ext cx="7385447" cy="706517"/>
          </a:xfrm>
          <a:prstGeom prst="rect">
            <a:avLst/>
          </a:prstGeom>
          <a:solidFill>
            <a:srgbClr val="FFFFFF">
              <a:alpha val="4000"/>
            </a:srgbClr>
          </a:solidFill>
        </p:spPr>
      </p:sp>
      <p:sp>
        <p:nvSpPr>
          <p:cNvPr id="8" name="Text 4"/>
          <p:cNvSpPr/>
          <p:nvPr/>
        </p:nvSpPr>
        <p:spPr>
          <a:xfrm>
            <a:off x="6612493" y="3262193"/>
            <a:ext cx="3195280" cy="395049"/>
          </a:xfrm>
          <a:prstGeom prst="rect">
            <a:avLst/>
          </a:prstGeom>
          <a:noFill/>
        </p:spPr>
        <p:txBody>
          <a:bodyPr wrap="none" rtlCol="0" anchor="t"/>
          <a:lstStyle/>
          <a:p>
            <a:pPr marL="0" indent="0">
              <a:lnSpc>
                <a:spcPts val="3110"/>
              </a:lnSpc>
              <a:buNone/>
            </a:pPr>
            <a:r>
              <a:rPr lang="en-US" sz="1945" dirty="0">
                <a:solidFill>
                  <a:srgbClr val="FFE5E5"/>
                </a:solidFill>
                <a:latin typeface="DM Sans" pitchFamily="34" charset="0"/>
                <a:ea typeface="DM Sans" pitchFamily="34" charset="-122"/>
                <a:cs typeface="DM Sans" pitchFamily="34" charset="-120"/>
              </a:rPr>
              <a:t>Tradition</a:t>
            </a:r>
            <a:endParaRPr lang="en-US" sz="1945" dirty="0"/>
          </a:p>
        </p:txBody>
      </p:sp>
      <p:sp>
        <p:nvSpPr>
          <p:cNvPr id="9" name="Text 5"/>
          <p:cNvSpPr/>
          <p:nvPr/>
        </p:nvSpPr>
        <p:spPr>
          <a:xfrm>
            <a:off x="10309027" y="3262193"/>
            <a:ext cx="3195280" cy="395049"/>
          </a:xfrm>
          <a:prstGeom prst="rect">
            <a:avLst/>
          </a:prstGeom>
          <a:noFill/>
        </p:spPr>
        <p:txBody>
          <a:bodyPr wrap="none" rtlCol="0" anchor="t"/>
          <a:lstStyle/>
          <a:p>
            <a:pPr marL="0" indent="0">
              <a:lnSpc>
                <a:spcPts val="3110"/>
              </a:lnSpc>
              <a:buNone/>
            </a:pPr>
            <a:r>
              <a:rPr lang="en-US" sz="1945" dirty="0">
                <a:solidFill>
                  <a:srgbClr val="FFE5E5"/>
                </a:solidFill>
                <a:latin typeface="DM Sans" pitchFamily="34" charset="0"/>
                <a:ea typeface="DM Sans" pitchFamily="34" charset="-122"/>
                <a:cs typeface="DM Sans" pitchFamily="34" charset="-120"/>
              </a:rPr>
              <a:t>Modernity</a:t>
            </a:r>
            <a:endParaRPr lang="en-US" sz="1945" dirty="0"/>
          </a:p>
        </p:txBody>
      </p:sp>
      <p:sp>
        <p:nvSpPr>
          <p:cNvPr id="10" name="Shape 6"/>
          <p:cNvSpPr/>
          <p:nvPr/>
        </p:nvSpPr>
        <p:spPr>
          <a:xfrm>
            <a:off x="6365677" y="3812977"/>
            <a:ext cx="7385447" cy="1101566"/>
          </a:xfrm>
          <a:prstGeom prst="rect">
            <a:avLst/>
          </a:prstGeom>
          <a:solidFill>
            <a:srgbClr val="000000">
              <a:alpha val="4000"/>
            </a:srgbClr>
          </a:solidFill>
        </p:spPr>
      </p:sp>
      <p:sp>
        <p:nvSpPr>
          <p:cNvPr id="11" name="Text 7"/>
          <p:cNvSpPr/>
          <p:nvPr/>
        </p:nvSpPr>
        <p:spPr>
          <a:xfrm>
            <a:off x="6612493" y="3968710"/>
            <a:ext cx="3195280" cy="790099"/>
          </a:xfrm>
          <a:prstGeom prst="rect">
            <a:avLst/>
          </a:prstGeom>
          <a:noFill/>
        </p:spPr>
        <p:txBody>
          <a:bodyPr wrap="square" rtlCol="0" anchor="t"/>
          <a:lstStyle/>
          <a:p>
            <a:pPr marL="0" indent="0">
              <a:lnSpc>
                <a:spcPts val="3110"/>
              </a:lnSpc>
              <a:buNone/>
            </a:pPr>
            <a:r>
              <a:rPr lang="en-US" sz="1945" dirty="0">
                <a:solidFill>
                  <a:srgbClr val="FFE5E5"/>
                </a:solidFill>
                <a:latin typeface="DM Sans" pitchFamily="34" charset="0"/>
                <a:ea typeface="DM Sans" pitchFamily="34" charset="-122"/>
                <a:cs typeface="DM Sans" pitchFamily="34" charset="-120"/>
              </a:rPr>
              <a:t>Preservation of cultural values</a:t>
            </a:r>
            <a:endParaRPr lang="en-US" sz="1945" dirty="0"/>
          </a:p>
        </p:txBody>
      </p:sp>
      <p:sp>
        <p:nvSpPr>
          <p:cNvPr id="12" name="Text 8"/>
          <p:cNvSpPr/>
          <p:nvPr/>
        </p:nvSpPr>
        <p:spPr>
          <a:xfrm>
            <a:off x="10309027" y="3968710"/>
            <a:ext cx="3195280" cy="790099"/>
          </a:xfrm>
          <a:prstGeom prst="rect">
            <a:avLst/>
          </a:prstGeom>
          <a:noFill/>
        </p:spPr>
        <p:txBody>
          <a:bodyPr wrap="square" rtlCol="0" anchor="t"/>
          <a:lstStyle/>
          <a:p>
            <a:pPr marL="0" indent="0">
              <a:lnSpc>
                <a:spcPts val="3110"/>
              </a:lnSpc>
              <a:buNone/>
            </a:pPr>
            <a:r>
              <a:rPr lang="en-US" sz="1945" dirty="0">
                <a:solidFill>
                  <a:srgbClr val="FFE5E5"/>
                </a:solidFill>
                <a:latin typeface="DM Sans" pitchFamily="34" charset="0"/>
                <a:ea typeface="DM Sans" pitchFamily="34" charset="-122"/>
                <a:cs typeface="DM Sans" pitchFamily="34" charset="-120"/>
              </a:rPr>
              <a:t>Promotion of gender equality</a:t>
            </a:r>
            <a:endParaRPr lang="en-US" sz="1945" dirty="0"/>
          </a:p>
        </p:txBody>
      </p:sp>
      <p:sp>
        <p:nvSpPr>
          <p:cNvPr id="13" name="Shape 9"/>
          <p:cNvSpPr/>
          <p:nvPr/>
        </p:nvSpPr>
        <p:spPr>
          <a:xfrm>
            <a:off x="6365677" y="4914543"/>
            <a:ext cx="7385447" cy="1101566"/>
          </a:xfrm>
          <a:prstGeom prst="rect">
            <a:avLst/>
          </a:prstGeom>
          <a:solidFill>
            <a:srgbClr val="FFFFFF">
              <a:alpha val="4000"/>
            </a:srgbClr>
          </a:solidFill>
        </p:spPr>
      </p:sp>
      <p:sp>
        <p:nvSpPr>
          <p:cNvPr id="14" name="Text 10"/>
          <p:cNvSpPr/>
          <p:nvPr/>
        </p:nvSpPr>
        <p:spPr>
          <a:xfrm>
            <a:off x="6612493" y="5070277"/>
            <a:ext cx="3195280" cy="790099"/>
          </a:xfrm>
          <a:prstGeom prst="rect">
            <a:avLst/>
          </a:prstGeom>
          <a:noFill/>
        </p:spPr>
        <p:txBody>
          <a:bodyPr wrap="square" rtlCol="0" anchor="t"/>
          <a:lstStyle/>
          <a:p>
            <a:pPr marL="0" indent="0">
              <a:lnSpc>
                <a:spcPts val="3110"/>
              </a:lnSpc>
              <a:buNone/>
            </a:pPr>
            <a:r>
              <a:rPr lang="en-US" sz="1945" dirty="0">
                <a:solidFill>
                  <a:srgbClr val="FFE5E5"/>
                </a:solidFill>
                <a:latin typeface="DM Sans" pitchFamily="34" charset="0"/>
                <a:ea typeface="DM Sans" pitchFamily="34" charset="-122"/>
                <a:cs typeface="DM Sans" pitchFamily="34" charset="-120"/>
              </a:rPr>
              <a:t>Reinforcement of social hierarchies</a:t>
            </a:r>
            <a:endParaRPr lang="en-US" sz="1945" dirty="0"/>
          </a:p>
        </p:txBody>
      </p:sp>
      <p:sp>
        <p:nvSpPr>
          <p:cNvPr id="15" name="Text 11"/>
          <p:cNvSpPr/>
          <p:nvPr/>
        </p:nvSpPr>
        <p:spPr>
          <a:xfrm>
            <a:off x="10309027" y="5070277"/>
            <a:ext cx="3195280" cy="790099"/>
          </a:xfrm>
          <a:prstGeom prst="rect">
            <a:avLst/>
          </a:prstGeom>
          <a:noFill/>
        </p:spPr>
        <p:txBody>
          <a:bodyPr wrap="square" rtlCol="0" anchor="t"/>
          <a:lstStyle/>
          <a:p>
            <a:pPr marL="0" indent="0">
              <a:lnSpc>
                <a:spcPts val="3110"/>
              </a:lnSpc>
              <a:buNone/>
            </a:pPr>
            <a:r>
              <a:rPr lang="en-US" sz="1945" dirty="0">
                <a:solidFill>
                  <a:srgbClr val="FFE5E5"/>
                </a:solidFill>
                <a:latin typeface="DM Sans" pitchFamily="34" charset="0"/>
                <a:ea typeface="DM Sans" pitchFamily="34" charset="-122"/>
                <a:cs typeface="DM Sans" pitchFamily="34" charset="-120"/>
              </a:rPr>
              <a:t>Empowerment of young women</a:t>
            </a:r>
            <a:endParaRPr lang="en-US" sz="1945" dirty="0"/>
          </a:p>
        </p:txBody>
      </p:sp>
      <p:sp>
        <p:nvSpPr>
          <p:cNvPr id="16" name="Shape 12"/>
          <p:cNvSpPr/>
          <p:nvPr/>
        </p:nvSpPr>
        <p:spPr>
          <a:xfrm>
            <a:off x="6365677" y="6016109"/>
            <a:ext cx="7385447" cy="1101566"/>
          </a:xfrm>
          <a:prstGeom prst="rect">
            <a:avLst/>
          </a:prstGeom>
          <a:solidFill>
            <a:srgbClr val="000000">
              <a:alpha val="4000"/>
            </a:srgbClr>
          </a:solidFill>
        </p:spPr>
      </p:sp>
      <p:sp>
        <p:nvSpPr>
          <p:cNvPr id="17" name="Text 13"/>
          <p:cNvSpPr/>
          <p:nvPr/>
        </p:nvSpPr>
        <p:spPr>
          <a:xfrm>
            <a:off x="6612493" y="6171843"/>
            <a:ext cx="3195280" cy="395049"/>
          </a:xfrm>
          <a:prstGeom prst="rect">
            <a:avLst/>
          </a:prstGeom>
          <a:noFill/>
        </p:spPr>
        <p:txBody>
          <a:bodyPr wrap="none" rtlCol="0" anchor="t"/>
          <a:lstStyle/>
          <a:p>
            <a:pPr marL="0" indent="0">
              <a:lnSpc>
                <a:spcPts val="3110"/>
              </a:lnSpc>
              <a:buNone/>
            </a:pPr>
            <a:r>
              <a:rPr lang="en-US" sz="1945" dirty="0">
                <a:solidFill>
                  <a:srgbClr val="FFE5E5"/>
                </a:solidFill>
                <a:latin typeface="DM Sans" pitchFamily="34" charset="0"/>
                <a:ea typeface="DM Sans" pitchFamily="34" charset="-122"/>
                <a:cs typeface="DM Sans" pitchFamily="34" charset="-120"/>
              </a:rPr>
              <a:t>Celebration of femininity</a:t>
            </a:r>
            <a:endParaRPr lang="en-US" sz="1945" dirty="0"/>
          </a:p>
        </p:txBody>
      </p:sp>
      <p:sp>
        <p:nvSpPr>
          <p:cNvPr id="18" name="Text 14"/>
          <p:cNvSpPr/>
          <p:nvPr/>
        </p:nvSpPr>
        <p:spPr>
          <a:xfrm>
            <a:off x="10309027" y="6171843"/>
            <a:ext cx="3195280" cy="790099"/>
          </a:xfrm>
          <a:prstGeom prst="rect">
            <a:avLst/>
          </a:prstGeom>
          <a:noFill/>
        </p:spPr>
        <p:txBody>
          <a:bodyPr wrap="square" rtlCol="0" anchor="t"/>
          <a:lstStyle/>
          <a:p>
            <a:pPr marL="0" indent="0">
              <a:lnSpc>
                <a:spcPts val="3110"/>
              </a:lnSpc>
              <a:buNone/>
            </a:pPr>
            <a:r>
              <a:rPr lang="en-US" sz="1945" dirty="0">
                <a:solidFill>
                  <a:srgbClr val="FFE5E5"/>
                </a:solidFill>
                <a:latin typeface="DM Sans" pitchFamily="34" charset="0"/>
                <a:ea typeface="DM Sans" pitchFamily="34" charset="-122"/>
                <a:cs typeface="DM Sans" pitchFamily="34" charset="-120"/>
              </a:rPr>
              <a:t>Recognition of diverse roles and contributions</a:t>
            </a:r>
            <a:endParaRPr lang="en-US" sz="1945"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75000"/>
            </a:srgbClr>
          </a:solidFill>
        </p:spPr>
      </p:sp>
      <p:pic>
        <p:nvPicPr>
          <p:cNvPr id="4" name="Image 1" descr="preencoded.png"/>
          <p:cNvPicPr>
            <a:picLocks noChangeAspect="1"/>
          </p:cNvPicPr>
          <p:nvPr/>
        </p:nvPicPr>
        <p:blipFill>
          <a:blip r:embed="rId2"/>
          <a:stretch>
            <a:fillRect/>
          </a:stretch>
        </p:blipFill>
        <p:spPr>
          <a:xfrm>
            <a:off x="9144000" y="0"/>
            <a:ext cx="5486400" cy="8229600"/>
          </a:xfrm>
          <a:prstGeom prst="rect">
            <a:avLst/>
          </a:prstGeom>
        </p:spPr>
      </p:pic>
      <p:sp>
        <p:nvSpPr>
          <p:cNvPr id="5" name="Text 1"/>
          <p:cNvSpPr/>
          <p:nvPr/>
        </p:nvSpPr>
        <p:spPr>
          <a:xfrm>
            <a:off x="604837" y="579715"/>
            <a:ext cx="7934325" cy="1137047"/>
          </a:xfrm>
          <a:prstGeom prst="rect">
            <a:avLst/>
          </a:prstGeom>
          <a:noFill/>
        </p:spPr>
        <p:txBody>
          <a:bodyPr wrap="square" rtlCol="0" anchor="t"/>
          <a:lstStyle/>
          <a:p>
            <a:pPr marL="0" indent="0">
              <a:lnSpc>
                <a:spcPts val="4475"/>
              </a:lnSpc>
              <a:buNone/>
            </a:pPr>
            <a:r>
              <a:rPr lang="en-US" sz="3580" dirty="0">
                <a:solidFill>
                  <a:srgbClr val="FAEBEB"/>
                </a:solidFill>
                <a:latin typeface="Dela Gothic One" pitchFamily="34" charset="0"/>
                <a:ea typeface="Dela Gothic One" pitchFamily="34" charset="-122"/>
                <a:cs typeface="Dela Gothic One" pitchFamily="34" charset="-120"/>
              </a:rPr>
              <a:t>Preserving Heritage and Advancing Social Justice</a:t>
            </a:r>
            <a:endParaRPr lang="en-US" sz="3580" dirty="0"/>
          </a:p>
        </p:txBody>
      </p:sp>
      <p:pic>
        <p:nvPicPr>
          <p:cNvPr id="6" name="Image 2" descr="preencoded.png"/>
          <p:cNvPicPr>
            <a:picLocks noChangeAspect="1"/>
          </p:cNvPicPr>
          <p:nvPr/>
        </p:nvPicPr>
        <p:blipFill>
          <a:blip r:embed="rId3"/>
          <a:stretch>
            <a:fillRect/>
          </a:stretch>
        </p:blipFill>
        <p:spPr>
          <a:xfrm>
            <a:off x="604837" y="1975961"/>
            <a:ext cx="431959" cy="431959"/>
          </a:xfrm>
          <a:prstGeom prst="rect">
            <a:avLst/>
          </a:prstGeom>
        </p:spPr>
      </p:pic>
      <p:sp>
        <p:nvSpPr>
          <p:cNvPr id="7" name="Text 2"/>
          <p:cNvSpPr/>
          <p:nvPr/>
        </p:nvSpPr>
        <p:spPr>
          <a:xfrm>
            <a:off x="604837" y="2580680"/>
            <a:ext cx="2273856" cy="284202"/>
          </a:xfrm>
          <a:prstGeom prst="rect">
            <a:avLst/>
          </a:prstGeom>
          <a:noFill/>
        </p:spPr>
        <p:txBody>
          <a:bodyPr wrap="none" rtlCol="0" anchor="t"/>
          <a:lstStyle/>
          <a:p>
            <a:pPr marL="0" indent="0" algn="l">
              <a:lnSpc>
                <a:spcPts val="2240"/>
              </a:lnSpc>
              <a:buNone/>
            </a:pPr>
            <a:r>
              <a:rPr lang="en-US" sz="1790" dirty="0">
                <a:solidFill>
                  <a:srgbClr val="FFE5E5"/>
                </a:solidFill>
                <a:latin typeface="Dela Gothic One" pitchFamily="34" charset="0"/>
                <a:ea typeface="Dela Gothic One" pitchFamily="34" charset="-122"/>
                <a:cs typeface="Dela Gothic One" pitchFamily="34" charset="-120"/>
              </a:rPr>
              <a:t>Balance</a:t>
            </a:r>
            <a:endParaRPr lang="en-US" sz="1790" dirty="0"/>
          </a:p>
        </p:txBody>
      </p:sp>
      <p:sp>
        <p:nvSpPr>
          <p:cNvPr id="8" name="Text 3"/>
          <p:cNvSpPr/>
          <p:nvPr/>
        </p:nvSpPr>
        <p:spPr>
          <a:xfrm>
            <a:off x="604837" y="2968466"/>
            <a:ext cx="7934325" cy="553164"/>
          </a:xfrm>
          <a:prstGeom prst="rect">
            <a:avLst/>
          </a:prstGeom>
          <a:noFill/>
        </p:spPr>
        <p:txBody>
          <a:bodyPr wrap="square" rtlCol="0" anchor="t"/>
          <a:lstStyle/>
          <a:p>
            <a:pPr marL="0" indent="0" algn="l">
              <a:lnSpc>
                <a:spcPts val="2175"/>
              </a:lnSpc>
              <a:buNone/>
            </a:pPr>
            <a:r>
              <a:rPr lang="en-US" sz="1360" dirty="0">
                <a:solidFill>
                  <a:srgbClr val="FFE5E5"/>
                </a:solidFill>
                <a:latin typeface="DM Sans" pitchFamily="34" charset="0"/>
                <a:ea typeface="DM Sans" pitchFamily="34" charset="-122"/>
                <a:cs typeface="DM Sans" pitchFamily="34" charset="-120"/>
              </a:rPr>
              <a:t>Recognizing the importance of both cultural traditions and gender awareness is essential for preserving heritage while advancing social justice and equality.</a:t>
            </a:r>
            <a:endParaRPr lang="en-US" sz="1360" dirty="0"/>
          </a:p>
        </p:txBody>
      </p:sp>
      <p:pic>
        <p:nvPicPr>
          <p:cNvPr id="9" name="Image 3" descr="preencoded.png"/>
          <p:cNvPicPr>
            <a:picLocks noChangeAspect="1"/>
          </p:cNvPicPr>
          <p:nvPr/>
        </p:nvPicPr>
        <p:blipFill>
          <a:blip r:embed="rId4"/>
          <a:stretch>
            <a:fillRect/>
          </a:stretch>
        </p:blipFill>
        <p:spPr>
          <a:xfrm>
            <a:off x="604837" y="4040029"/>
            <a:ext cx="431959" cy="431959"/>
          </a:xfrm>
          <a:prstGeom prst="rect">
            <a:avLst/>
          </a:prstGeom>
        </p:spPr>
      </p:pic>
      <p:sp>
        <p:nvSpPr>
          <p:cNvPr id="10" name="Text 4"/>
          <p:cNvSpPr/>
          <p:nvPr/>
        </p:nvSpPr>
        <p:spPr>
          <a:xfrm>
            <a:off x="604837" y="4644747"/>
            <a:ext cx="2273856" cy="284202"/>
          </a:xfrm>
          <a:prstGeom prst="rect">
            <a:avLst/>
          </a:prstGeom>
          <a:noFill/>
        </p:spPr>
        <p:txBody>
          <a:bodyPr wrap="none" rtlCol="0" anchor="t"/>
          <a:lstStyle/>
          <a:p>
            <a:pPr marL="0" indent="0" algn="l">
              <a:lnSpc>
                <a:spcPts val="2240"/>
              </a:lnSpc>
              <a:buNone/>
            </a:pPr>
            <a:r>
              <a:rPr lang="en-US" sz="1790" dirty="0">
                <a:solidFill>
                  <a:srgbClr val="FFE5E5"/>
                </a:solidFill>
                <a:latin typeface="Dela Gothic One" pitchFamily="34" charset="0"/>
                <a:ea typeface="Dela Gothic One" pitchFamily="34" charset="-122"/>
                <a:cs typeface="Dela Gothic One" pitchFamily="34" charset="-120"/>
              </a:rPr>
              <a:t>Progress</a:t>
            </a:r>
            <a:endParaRPr lang="en-US" sz="1790" dirty="0"/>
          </a:p>
        </p:txBody>
      </p:sp>
      <p:sp>
        <p:nvSpPr>
          <p:cNvPr id="11" name="Text 5"/>
          <p:cNvSpPr/>
          <p:nvPr/>
        </p:nvSpPr>
        <p:spPr>
          <a:xfrm>
            <a:off x="604837" y="5032534"/>
            <a:ext cx="7934325" cy="553164"/>
          </a:xfrm>
          <a:prstGeom prst="rect">
            <a:avLst/>
          </a:prstGeom>
          <a:noFill/>
        </p:spPr>
        <p:txBody>
          <a:bodyPr wrap="square" rtlCol="0" anchor="t"/>
          <a:lstStyle/>
          <a:p>
            <a:pPr marL="0" indent="0" algn="l">
              <a:lnSpc>
                <a:spcPts val="2175"/>
              </a:lnSpc>
              <a:buNone/>
            </a:pPr>
            <a:r>
              <a:rPr lang="en-US" sz="1360" dirty="0">
                <a:solidFill>
                  <a:srgbClr val="FFE5E5"/>
                </a:solidFill>
                <a:latin typeface="DM Sans" pitchFamily="34" charset="0"/>
                <a:ea typeface="DM Sans" pitchFamily="34" charset="-122"/>
                <a:cs typeface="DM Sans" pitchFamily="34" charset="-120"/>
              </a:rPr>
              <a:t>The Zulu Reed Dance, when approached with a conscious effort to promote gender awareness, can become a powerful symbol of progress and inclusivity within the Zulu community and beyond.</a:t>
            </a:r>
            <a:endParaRPr lang="en-US" sz="1360" dirty="0"/>
          </a:p>
        </p:txBody>
      </p:sp>
      <p:pic>
        <p:nvPicPr>
          <p:cNvPr id="12" name="Image 4" descr="preencoded.png"/>
          <p:cNvPicPr>
            <a:picLocks noChangeAspect="1"/>
          </p:cNvPicPr>
          <p:nvPr/>
        </p:nvPicPr>
        <p:blipFill>
          <a:blip r:embed="rId5"/>
          <a:stretch>
            <a:fillRect/>
          </a:stretch>
        </p:blipFill>
        <p:spPr>
          <a:xfrm>
            <a:off x="604837" y="6104096"/>
            <a:ext cx="431959" cy="431959"/>
          </a:xfrm>
          <a:prstGeom prst="rect">
            <a:avLst/>
          </a:prstGeom>
        </p:spPr>
      </p:pic>
      <p:sp>
        <p:nvSpPr>
          <p:cNvPr id="13" name="Text 6"/>
          <p:cNvSpPr/>
          <p:nvPr/>
        </p:nvSpPr>
        <p:spPr>
          <a:xfrm>
            <a:off x="604837" y="6708815"/>
            <a:ext cx="2273856" cy="284202"/>
          </a:xfrm>
          <a:prstGeom prst="rect">
            <a:avLst/>
          </a:prstGeom>
          <a:noFill/>
        </p:spPr>
        <p:txBody>
          <a:bodyPr wrap="none" rtlCol="0" anchor="t"/>
          <a:lstStyle/>
          <a:p>
            <a:pPr marL="0" indent="0" algn="l">
              <a:lnSpc>
                <a:spcPts val="2240"/>
              </a:lnSpc>
              <a:buNone/>
            </a:pPr>
            <a:r>
              <a:rPr lang="en-US" sz="1790" dirty="0">
                <a:solidFill>
                  <a:srgbClr val="FFE5E5"/>
                </a:solidFill>
                <a:latin typeface="Dela Gothic One" pitchFamily="34" charset="0"/>
                <a:ea typeface="Dela Gothic One" pitchFamily="34" charset="-122"/>
                <a:cs typeface="Dela Gothic One" pitchFamily="34" charset="-120"/>
              </a:rPr>
              <a:t>Equality</a:t>
            </a:r>
            <a:endParaRPr lang="en-US" sz="1790" dirty="0"/>
          </a:p>
        </p:txBody>
      </p:sp>
      <p:sp>
        <p:nvSpPr>
          <p:cNvPr id="14" name="Text 7"/>
          <p:cNvSpPr/>
          <p:nvPr/>
        </p:nvSpPr>
        <p:spPr>
          <a:xfrm>
            <a:off x="604837" y="7096601"/>
            <a:ext cx="7934325" cy="553164"/>
          </a:xfrm>
          <a:prstGeom prst="rect">
            <a:avLst/>
          </a:prstGeom>
          <a:noFill/>
        </p:spPr>
        <p:txBody>
          <a:bodyPr wrap="square" rtlCol="0" anchor="t"/>
          <a:lstStyle/>
          <a:p>
            <a:pPr marL="0" indent="0" algn="l">
              <a:lnSpc>
                <a:spcPts val="2175"/>
              </a:lnSpc>
              <a:buNone/>
            </a:pPr>
            <a:r>
              <a:rPr lang="en-US" sz="1360" dirty="0">
                <a:solidFill>
                  <a:srgbClr val="FFE5E5"/>
                </a:solidFill>
                <a:latin typeface="DM Sans" pitchFamily="34" charset="0"/>
                <a:ea typeface="DM Sans" pitchFamily="34" charset="-122"/>
                <a:cs typeface="DM Sans" pitchFamily="34" charset="-120"/>
              </a:rPr>
              <a:t>By embracing both tradition and contemporary values of equality, the Reed Dance can continue to be a vibrant celebration of Zulu culture while contributing to a more just and equitable society.</a:t>
            </a:r>
            <a:endParaRPr lang="en-US" sz="136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75000"/>
            </a:srgbClr>
          </a:solidFill>
        </p:spPr>
      </p:sp>
      <p:pic>
        <p:nvPicPr>
          <p:cNvPr id="4" name="Image 1" descr="preencoded.png"/>
          <p:cNvPicPr>
            <a:picLocks noChangeAspect="1"/>
          </p:cNvPicPr>
          <p:nvPr/>
        </p:nvPicPr>
        <p:blipFill>
          <a:blip r:embed="rId2"/>
          <a:stretch>
            <a:fillRect/>
          </a:stretch>
        </p:blipFill>
        <p:spPr>
          <a:xfrm>
            <a:off x="0" y="0"/>
            <a:ext cx="5486400" cy="8229600"/>
          </a:xfrm>
          <a:prstGeom prst="rect">
            <a:avLst/>
          </a:prstGeom>
        </p:spPr>
      </p:pic>
      <p:sp>
        <p:nvSpPr>
          <p:cNvPr id="5" name="Text 1"/>
          <p:cNvSpPr/>
          <p:nvPr/>
        </p:nvSpPr>
        <p:spPr>
          <a:xfrm>
            <a:off x="6350437" y="2140863"/>
            <a:ext cx="6497003" cy="812125"/>
          </a:xfrm>
          <a:prstGeom prst="rect">
            <a:avLst/>
          </a:prstGeom>
          <a:noFill/>
        </p:spPr>
        <p:txBody>
          <a:bodyPr wrap="none" rtlCol="0" anchor="t"/>
          <a:lstStyle/>
          <a:p>
            <a:pPr marL="0" indent="0">
              <a:lnSpc>
                <a:spcPts val="6395"/>
              </a:lnSpc>
              <a:buNone/>
            </a:pPr>
            <a:r>
              <a:rPr lang="en-US" sz="5115" dirty="0">
                <a:solidFill>
                  <a:srgbClr val="FAEBEB"/>
                </a:solidFill>
                <a:latin typeface="Dela Gothic One" pitchFamily="34" charset="0"/>
                <a:ea typeface="Dela Gothic One" pitchFamily="34" charset="-122"/>
                <a:cs typeface="Dela Gothic One" pitchFamily="34" charset="-120"/>
              </a:rPr>
              <a:t>A Call for Action</a:t>
            </a:r>
            <a:endParaRPr lang="en-US" sz="5115" dirty="0"/>
          </a:p>
        </p:txBody>
      </p:sp>
      <p:sp>
        <p:nvSpPr>
          <p:cNvPr id="6" name="Text 2"/>
          <p:cNvSpPr/>
          <p:nvPr/>
        </p:nvSpPr>
        <p:spPr>
          <a:xfrm>
            <a:off x="6350437" y="3323273"/>
            <a:ext cx="7415927" cy="2765346"/>
          </a:xfrm>
          <a:prstGeom prst="rect">
            <a:avLst/>
          </a:prstGeom>
          <a:noFill/>
        </p:spPr>
        <p:txBody>
          <a:bodyPr wrap="square" rtlCol="0" anchor="t"/>
          <a:lstStyle/>
          <a:p>
            <a:pPr marL="0" indent="0">
              <a:lnSpc>
                <a:spcPts val="3110"/>
              </a:lnSpc>
              <a:buNone/>
            </a:pPr>
            <a:r>
              <a:rPr lang="en-US" sz="1945" dirty="0">
                <a:solidFill>
                  <a:srgbClr val="FFE5E5"/>
                </a:solidFill>
                <a:latin typeface="DM Sans" pitchFamily="34" charset="0"/>
                <a:ea typeface="DM Sans" pitchFamily="34" charset="-122"/>
                <a:cs typeface="DM Sans" pitchFamily="34" charset="-120"/>
              </a:rPr>
              <a:t>The Zulu Reed Dance stands as a testament to the enduring power of cultural traditions. By embracing gender awareness, the Zulu community can ensure that this cherished festival continues to evolve, reflecting the values of inclusivity, equality, and progress. This approach will not only preserve the rich heritage of the Zulu people but also contribute to a more just and equitable society for all.</a:t>
            </a:r>
            <a:endParaRPr lang="en-US" sz="1945"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5355</Words>
  <Application>WPS Presentation</Application>
  <PresentationFormat>On-screen Show (16:9)</PresentationFormat>
  <Paragraphs>118</Paragraphs>
  <Slides>9</Slides>
  <Notes>9</Notes>
  <HiddenSlides>0</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9</vt:i4>
      </vt:variant>
    </vt:vector>
  </HeadingPairs>
  <TitlesOfParts>
    <vt:vector size="24" baseType="lpstr">
      <vt:lpstr>Arial</vt:lpstr>
      <vt:lpstr>SimSun</vt:lpstr>
      <vt:lpstr>Wingdings</vt:lpstr>
      <vt:lpstr>Dela Gothic One</vt:lpstr>
      <vt:lpstr>Segoe Print</vt:lpstr>
      <vt:lpstr>Dela Gothic One</vt:lpstr>
      <vt:lpstr>Dela Gothic One</vt:lpstr>
      <vt:lpstr>DM Sans</vt:lpstr>
      <vt:lpstr>DM Sans</vt:lpstr>
      <vt:lpstr>DM Sans</vt:lpstr>
      <vt:lpstr>Calibri</vt:lpstr>
      <vt:lpstr>Microsoft YaHei</vt:lpstr>
      <vt:lpstr>Arial Unicode MS</vt:lpstr>
      <vt:lpstr>MingLiU-ExtB</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PptxGenJS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creator>PptxGenJS</dc:creator>
  <dc:subject>PptxGenJS Presentation</dc:subject>
  <cp:lastModifiedBy>Brayan Gitonga</cp:lastModifiedBy>
  <cp:revision>3</cp:revision>
  <dcterms:created xsi:type="dcterms:W3CDTF">2024-07-20T09:47:00Z</dcterms:created>
  <dcterms:modified xsi:type="dcterms:W3CDTF">2024-07-20T09:49:31Z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79B6458DF60F4816AD6635E961C34BBB_13</vt:lpwstr>
  </property>
  <property fmtid="{D5CDD505-2E9C-101B-9397-08002B2CF9AE}" pid="3" name="KSOProductBuildVer">
    <vt:lpwstr>1033-12.2.0.17153</vt:lpwstr>
  </property>
</Properties>
</file>